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2" r:id="rId1"/>
  </p:sldMasterIdLst>
  <p:notesMasterIdLst>
    <p:notesMasterId r:id="rId92"/>
  </p:notesMasterIdLst>
  <p:sldIdLst>
    <p:sldId id="898" r:id="rId2"/>
    <p:sldId id="1257" r:id="rId3"/>
    <p:sldId id="1344" r:id="rId4"/>
    <p:sldId id="1258" r:id="rId5"/>
    <p:sldId id="1259" r:id="rId6"/>
    <p:sldId id="1343" r:id="rId7"/>
    <p:sldId id="1345" r:id="rId8"/>
    <p:sldId id="1347" r:id="rId9"/>
    <p:sldId id="1268" r:id="rId10"/>
    <p:sldId id="1269" r:id="rId11"/>
    <p:sldId id="1270" r:id="rId12"/>
    <p:sldId id="1271" r:id="rId13"/>
    <p:sldId id="1225" r:id="rId14"/>
    <p:sldId id="1272" r:id="rId15"/>
    <p:sldId id="1274" r:id="rId16"/>
    <p:sldId id="1273" r:id="rId17"/>
    <p:sldId id="1263" r:id="rId18"/>
    <p:sldId id="1265" r:id="rId19"/>
    <p:sldId id="1275" r:id="rId20"/>
    <p:sldId id="1276" r:id="rId21"/>
    <p:sldId id="1261" r:id="rId22"/>
    <p:sldId id="1262" r:id="rId23"/>
    <p:sldId id="1260" r:id="rId24"/>
    <p:sldId id="1283" r:id="rId25"/>
    <p:sldId id="1264" r:id="rId26"/>
    <p:sldId id="1266" r:id="rId27"/>
    <p:sldId id="1277" r:id="rId28"/>
    <p:sldId id="1280" r:id="rId29"/>
    <p:sldId id="1267" r:id="rId30"/>
    <p:sldId id="1291" r:id="rId31"/>
    <p:sldId id="1279" r:id="rId32"/>
    <p:sldId id="1281" r:id="rId33"/>
    <p:sldId id="1350" r:id="rId34"/>
    <p:sldId id="1282" r:id="rId35"/>
    <p:sldId id="1305" r:id="rId36"/>
    <p:sldId id="1289" r:id="rId37"/>
    <p:sldId id="1351" r:id="rId38"/>
    <p:sldId id="1290" r:id="rId39"/>
    <p:sldId id="1292" r:id="rId40"/>
    <p:sldId id="1293" r:id="rId41"/>
    <p:sldId id="1295" r:id="rId42"/>
    <p:sldId id="1296" r:id="rId43"/>
    <p:sldId id="1297" r:id="rId44"/>
    <p:sldId id="1294" r:id="rId45"/>
    <p:sldId id="1298" r:id="rId46"/>
    <p:sldId id="1299" r:id="rId47"/>
    <p:sldId id="1300" r:id="rId48"/>
    <p:sldId id="1302" r:id="rId49"/>
    <p:sldId id="1303" r:id="rId50"/>
    <p:sldId id="1352" r:id="rId51"/>
    <p:sldId id="1307" r:id="rId52"/>
    <p:sldId id="1304" r:id="rId53"/>
    <p:sldId id="1357" r:id="rId54"/>
    <p:sldId id="1354" r:id="rId55"/>
    <p:sldId id="1308" r:id="rId56"/>
    <p:sldId id="1309" r:id="rId57"/>
    <p:sldId id="1310" r:id="rId58"/>
    <p:sldId id="1311" r:id="rId59"/>
    <p:sldId id="1312" r:id="rId60"/>
    <p:sldId id="1313" r:id="rId61"/>
    <p:sldId id="1314" r:id="rId62"/>
    <p:sldId id="1316" r:id="rId63"/>
    <p:sldId id="1317" r:id="rId64"/>
    <p:sldId id="1318" r:id="rId65"/>
    <p:sldId id="1319" r:id="rId66"/>
    <p:sldId id="1320" r:id="rId67"/>
    <p:sldId id="1321" r:id="rId68"/>
    <p:sldId id="1322" r:id="rId69"/>
    <p:sldId id="1323" r:id="rId70"/>
    <p:sldId id="1324" r:id="rId71"/>
    <p:sldId id="1325" r:id="rId72"/>
    <p:sldId id="1327" r:id="rId73"/>
    <p:sldId id="1333" r:id="rId74"/>
    <p:sldId id="1334" r:id="rId75"/>
    <p:sldId id="1335" r:id="rId76"/>
    <p:sldId id="1336" r:id="rId77"/>
    <p:sldId id="1337" r:id="rId78"/>
    <p:sldId id="1338" r:id="rId79"/>
    <p:sldId id="1355" r:id="rId80"/>
    <p:sldId id="1339" r:id="rId81"/>
    <p:sldId id="1341" r:id="rId82"/>
    <p:sldId id="1356" r:id="rId83"/>
    <p:sldId id="1340" r:id="rId84"/>
    <p:sldId id="1360" r:id="rId85"/>
    <p:sldId id="1287" r:id="rId86"/>
    <p:sldId id="1288" r:id="rId87"/>
    <p:sldId id="1326" r:id="rId88"/>
    <p:sldId id="1361" r:id="rId89"/>
    <p:sldId id="1359" r:id="rId90"/>
    <p:sldId id="135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3" pos="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B6D7A8"/>
    <a:srgbClr val="FFF2CC"/>
    <a:srgbClr val="F4CCCC"/>
    <a:srgbClr val="C6BEDF"/>
    <a:srgbClr val="FACCDF"/>
    <a:srgbClr val="FDF9C0"/>
    <a:srgbClr val="C1EAF8"/>
    <a:srgbClr val="FCE0E1"/>
    <a:srgbClr val="C2E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6" autoAdjust="0"/>
    <p:restoredTop sz="77778" autoAdjust="0"/>
  </p:normalViewPr>
  <p:slideViewPr>
    <p:cSldViewPr snapToGrid="0" showGuides="1">
      <p:cViewPr varScale="1">
        <p:scale>
          <a:sx n="132" d="100"/>
          <a:sy n="132" d="100"/>
        </p:scale>
        <p:origin x="952" y="160"/>
      </p:cViewPr>
      <p:guideLst>
        <p:guide orient="horz" pos="958"/>
        <p:guide pos="415"/>
      </p:guideLst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C55E9-3775-47B8-A9FF-F98F72BF2A58}" type="datetimeFigureOut">
              <a:rPr lang="zh-CN" altLang="en-US" smtClean="0"/>
              <a:t>2023/5/31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74C5D-8905-4D81-BE92-D035E374E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861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The terms "constituency parsing" and "syntactic parsing" are often used interchangeably in NLP, but they represent different ideas in the broad scope of parsing.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CN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1. </a:t>
            </a:r>
            <a:r>
              <a:rPr lang="en-US" altLang="zh-CN" b="1" dirty="0"/>
              <a:t>Syntactic Parsing(</a:t>
            </a:r>
            <a:r>
              <a:rPr lang="zh-CN" altLang="en-US" b="1" dirty="0"/>
              <a:t>句法分析</a:t>
            </a:r>
            <a:r>
              <a:rPr lang="en-US" altLang="zh-CN" b="1" dirty="0"/>
              <a:t>)</a:t>
            </a:r>
            <a:r>
              <a:rPr lang="en-US" altLang="zh-CN" dirty="0"/>
              <a:t>: This is the overall process of analyzing the grammatical structure of a sentence according to a given grammar. It involves determining the way a sentence is broken down into its constituent parts(</a:t>
            </a:r>
            <a:r>
              <a:rPr lang="zh-CN" altLang="en-US" dirty="0"/>
              <a:t>组成部分</a:t>
            </a:r>
            <a:r>
              <a:rPr lang="en-US" altLang="zh-CN" dirty="0"/>
              <a:t>), also known as parse trees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解析树</a:t>
            </a:r>
            <a:r>
              <a:rPr lang="en-US" altLang="zh-CN" dirty="0"/>
              <a:t>). Syntactic parsing can include both constituency parsing(</a:t>
            </a:r>
            <a:r>
              <a:rPr lang="zh-CN" altLang="en-US" dirty="0"/>
              <a:t>成分分析</a:t>
            </a:r>
            <a:r>
              <a:rPr lang="en-US" altLang="zh-CN" dirty="0"/>
              <a:t>) and dependency parsing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依赖分析</a:t>
            </a:r>
            <a:r>
              <a:rPr lang="en-US" altLang="zh-CN" dirty="0"/>
              <a:t>), as they are both methods of representing a sentence's syntactic structure.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CN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2. </a:t>
            </a:r>
            <a:r>
              <a:rPr lang="en-US" altLang="zh-CN" b="1" dirty="0"/>
              <a:t>Constituency Parsing(</a:t>
            </a:r>
            <a:r>
              <a:rPr lang="zh-CN" altLang="en-US" b="1" dirty="0"/>
              <a:t>成分分析</a:t>
            </a:r>
            <a:r>
              <a:rPr lang="en-US" altLang="zh-CN" b="1" dirty="0"/>
              <a:t>)</a:t>
            </a:r>
            <a:r>
              <a:rPr lang="en-US" altLang="zh-CN" dirty="0"/>
              <a:t>: This is a type of syntactic parsing that breaks down sentences into sub-phrases, also known as constituents, that belong to specific categories in the grammar. Constituency parsers generate a parse tree where each node represents a constituent (a word or a group of words that function as a single unit).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94030-89A1-44FA-85C8-A64C416128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10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与语言中的单词（“</a:t>
            </a:r>
            <a:r>
              <a:rPr lang="en-US" altLang="zh-CN" dirty="0"/>
              <a:t>the”</a:t>
            </a:r>
            <a:r>
              <a:rPr lang="zh-CN" altLang="en-US" dirty="0"/>
              <a:t>、“</a:t>
            </a:r>
            <a:r>
              <a:rPr lang="en-US" altLang="zh-CN" dirty="0"/>
              <a:t>nightclub”</a:t>
            </a:r>
            <a:r>
              <a:rPr lang="zh-CN" altLang="en-US" dirty="0"/>
              <a:t>）相对应的符号终结称为</a:t>
            </a:r>
            <a:r>
              <a:rPr lang="zh-CN" altLang="en-US" b="1" dirty="0"/>
              <a:t>终结符</a:t>
            </a:r>
            <a:r>
              <a:rPr lang="zh-CN" altLang="en-US" dirty="0"/>
              <a:t>号。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Non-terminals </a:t>
            </a:r>
            <a:r>
              <a:rPr lang="zh-CN" altLang="en-US" dirty="0"/>
              <a:t>非终结符</a:t>
            </a:r>
            <a:r>
              <a:rPr lang="en-US" altLang="zh-CN" dirty="0"/>
              <a:t>; </a:t>
            </a:r>
            <a:r>
              <a:rPr lang="zh-CN" altLang="en-US" b="1" dirty="0"/>
              <a:t>在这些终结符上表达抽象的非终结符被调用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名词和</a:t>
            </a:r>
            <a:r>
              <a:rPr lang="en-US" altLang="zh-CN" dirty="0"/>
              <a:t>Nominal</a:t>
            </a:r>
            <a:r>
              <a:rPr lang="zh-CN" altLang="en-US" dirty="0"/>
              <a:t>的区别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箭头的习惯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41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我们定义这些非终结符合规则</a:t>
            </a:r>
            <a:r>
              <a:rPr lang="en-US" altLang="zh-CN" dirty="0"/>
              <a:t>rules</a:t>
            </a:r>
            <a:r>
              <a:rPr lang="zh-CN" altLang="en-US" dirty="0"/>
              <a:t>，是为了干什么？来构建一个生成器，对吧？用右边的符号串重写左边的符号</a:t>
            </a:r>
            <a:r>
              <a:rPr lang="en-US" altLang="zh-CN" dirty="0"/>
              <a:t>;</a:t>
            </a:r>
          </a:p>
          <a:p>
            <a:pPr marL="228600" indent="-228600">
              <a:buAutoNum type="arabicPeriod"/>
            </a:pPr>
            <a:r>
              <a:rPr lang="zh-CN" altLang="en-US" dirty="0"/>
              <a:t>我们说这个名词短语字符串 </a:t>
            </a:r>
            <a:r>
              <a:rPr lang="en-US" altLang="zh-CN" dirty="0"/>
              <a:t>a flight </a:t>
            </a:r>
            <a:r>
              <a:rPr lang="zh-CN" altLang="en-US" dirty="0"/>
              <a:t>可以从非终结符 </a:t>
            </a:r>
            <a:r>
              <a:rPr lang="en-US" altLang="zh-CN" dirty="0"/>
              <a:t>NP </a:t>
            </a:r>
            <a:r>
              <a:rPr lang="zh-CN" altLang="en-US" b="1" dirty="0"/>
              <a:t>导出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上面这四个步骤，这一系列规则扩展称为</a:t>
            </a:r>
            <a:r>
              <a:rPr lang="zh-CN" altLang="en-US" b="1" dirty="0"/>
              <a:t>推导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20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为了更好的理解这个推导过程，我们用</a:t>
            </a:r>
            <a:r>
              <a:rPr lang="zh-CN" altLang="en-US" b="1" dirty="0"/>
              <a:t>解析树</a:t>
            </a:r>
            <a:r>
              <a:rPr lang="zh-CN" altLang="en-US" dirty="0"/>
              <a:t>表示</a:t>
            </a:r>
            <a:r>
              <a:rPr lang="zh-CN" altLang="en-US" b="1" dirty="0"/>
              <a:t>推导</a:t>
            </a:r>
            <a:r>
              <a:rPr lang="en-US" altLang="zh-CN" b="1" dirty="0"/>
              <a:t>; </a:t>
            </a:r>
            <a:r>
              <a:rPr lang="zh-CN" altLang="en-US" dirty="0"/>
              <a:t>解析树或者叫语法分析树。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CFG </a:t>
            </a:r>
            <a:r>
              <a:rPr lang="zh-CN" altLang="en-US" dirty="0"/>
              <a:t>定义的形式语言是可从指定的开始符号派生的字符串集。 每个文法都必须有一个指定的起始符号，通常称为 </a:t>
            </a:r>
            <a:r>
              <a:rPr lang="en-US" altLang="zh-CN" dirty="0"/>
              <a:t>S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205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例子：美联储加息。</a:t>
            </a:r>
            <a:r>
              <a:rPr lang="en-US" altLang="zh-CN" dirty="0"/>
              <a:t>[The Federal Reserve System (also known as the Federal Reserve or simply the Fed) is the central banking system of the United States of America. </a:t>
            </a:r>
            <a:r>
              <a:rPr lang="zh-CN" altLang="en-US" dirty="0"/>
              <a:t>联邦储备系统（也称为美联储或简称美联储）是美国的中央银行系统。</a:t>
            </a:r>
            <a:r>
              <a:rPr lang="en-US" altLang="zh-CN" dirty="0"/>
              <a:t>]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[In syntactic analysis, a constituent is a word or a group of words that function as a single unit within a hierarchical structure. </a:t>
            </a:r>
            <a:r>
              <a:rPr lang="zh-CN" altLang="en-US" dirty="0"/>
              <a:t>在句法分析中，成分是一个词或一组词，它们在层次结构中作为一个单元发挥作用。</a:t>
            </a:r>
            <a:r>
              <a:rPr lang="en-US" altLang="zh-CN" dirty="0"/>
              <a:t>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294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我们来构建更复杂的一些规则，一个句子：一个动词后跟一个名词短语和一个动词短语</a:t>
            </a: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918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词汇</a:t>
            </a:r>
            <a:r>
              <a:rPr lang="en-US" altLang="zh-CN" b="1" dirty="0"/>
              <a:t>, </a:t>
            </a:r>
            <a:r>
              <a:rPr lang="zh-CN" altLang="en-US" b="1" dirty="0"/>
              <a:t>词典</a:t>
            </a:r>
            <a:r>
              <a:rPr lang="zh-CN" altLang="en-US" dirty="0"/>
              <a:t>和语法规则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ATIS-language</a:t>
            </a:r>
            <a:r>
              <a:rPr lang="zh-CN" altLang="en-US" dirty="0"/>
              <a:t> 航空旅行信息系统 </a:t>
            </a:r>
            <a:r>
              <a:rPr lang="en-US" altLang="zh-CN" dirty="0"/>
              <a:t>(ATIS) </a:t>
            </a:r>
            <a:r>
              <a:rPr lang="zh-CN" altLang="en-US" dirty="0"/>
              <a:t>试点语料库，该语料库旨在衡量口语系统的进展，包括语音和自然语言组件。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655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在英语句子的结构中，有四个特别常见和重要：陈述句、祈使句、是非疑问句</a:t>
            </a:r>
            <a:r>
              <a:rPr lang="en-US" altLang="zh-CN" dirty="0"/>
              <a:t>/</a:t>
            </a:r>
            <a:r>
              <a:rPr lang="zh-CN" altLang="en-US" dirty="0"/>
              <a:t>一般疑问句和 </a:t>
            </a:r>
            <a:r>
              <a:rPr lang="en-US" altLang="zh-CN" dirty="0" err="1"/>
              <a:t>wh</a:t>
            </a:r>
            <a:r>
              <a:rPr lang="en-US" altLang="zh-CN" dirty="0"/>
              <a:t>-</a:t>
            </a:r>
            <a:r>
              <a:rPr lang="zh-CN" altLang="en-US" dirty="0"/>
              <a:t>疑问句</a:t>
            </a:r>
            <a:r>
              <a:rPr lang="en-US" altLang="zh-CN" dirty="0"/>
              <a:t>/</a:t>
            </a:r>
            <a:r>
              <a:rPr lang="zh-CN" altLang="en-US" dirty="0"/>
              <a:t>特殊疑问句。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4a) </a:t>
            </a:r>
            <a:r>
              <a:rPr lang="en-US" altLang="zh-CN" dirty="0" err="1"/>
              <a:t>wh</a:t>
            </a:r>
            <a:r>
              <a:rPr lang="en-US" altLang="zh-CN" dirty="0"/>
              <a:t>-subject-question </a:t>
            </a:r>
            <a:r>
              <a:rPr lang="zh-CN" altLang="en-US" dirty="0"/>
              <a:t>结构与陈述式结构相同，只是第一个名词短语包含一些 </a:t>
            </a:r>
            <a:r>
              <a:rPr lang="en-US" altLang="zh-CN" dirty="0" err="1"/>
              <a:t>wh</a:t>
            </a:r>
            <a:r>
              <a:rPr lang="en-US" altLang="zh-CN" dirty="0"/>
              <a:t> </a:t>
            </a:r>
            <a:r>
              <a:rPr lang="zh-CN" altLang="en-US" dirty="0"/>
              <a:t>词。</a:t>
            </a:r>
            <a:endParaRPr lang="en-US" altLang="zh-CN" dirty="0"/>
          </a:p>
          <a:p>
            <a:r>
              <a:rPr lang="en-US" altLang="zh-CN" dirty="0"/>
              <a:t>4b) </a:t>
            </a:r>
            <a:r>
              <a:rPr lang="zh-CN" altLang="en-US" dirty="0"/>
              <a:t>在 </a:t>
            </a:r>
            <a:r>
              <a:rPr lang="en-US" altLang="zh-CN" dirty="0" err="1"/>
              <a:t>wh</a:t>
            </a:r>
            <a:r>
              <a:rPr lang="en-US" altLang="zh-CN" dirty="0"/>
              <a:t>-non-subject-question </a:t>
            </a:r>
            <a:r>
              <a:rPr lang="zh-CN" altLang="en-US" dirty="0"/>
              <a:t>结构中，</a:t>
            </a:r>
            <a:r>
              <a:rPr lang="en-US" altLang="zh-CN" dirty="0" err="1"/>
              <a:t>wh</a:t>
            </a:r>
            <a:r>
              <a:rPr lang="en-US" altLang="zh-CN" dirty="0"/>
              <a:t>-</a:t>
            </a:r>
            <a:r>
              <a:rPr lang="zh-CN" altLang="en-US" dirty="0"/>
              <a:t>短语不是句子的主语，因此句子中包含另一个主语。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这里有个长距离依赖问题。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Clauses and Sentences </a:t>
            </a:r>
            <a:r>
              <a:rPr lang="zh-CN" altLang="en-US" dirty="0"/>
              <a:t>可以构建从句和句子的规则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896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 </a:t>
            </a:r>
            <a:r>
              <a:rPr lang="en-US" altLang="zh-CN" dirty="0"/>
              <a:t>L0 </a:t>
            </a:r>
            <a:r>
              <a:rPr lang="zh-CN" altLang="en-US" dirty="0"/>
              <a:t>语法介绍了英语中最常见的三种名词短语类型：代词、专有名词和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NP </a:t>
            </a:r>
            <a:r>
              <a:rPr lang="zh-CN" altLang="en-US" dirty="0"/>
              <a:t>结构。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头部名词后面可以接后置修饰语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53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位了存储更方便 </a:t>
            </a:r>
            <a:r>
              <a:rPr lang="en-US" altLang="zh-CN" dirty="0"/>
              <a:t>bracketed notation, </a:t>
            </a:r>
            <a:r>
              <a:rPr lang="zh-CN" altLang="en-US" dirty="0"/>
              <a:t>括号符号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394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1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我们分成两个部分介绍，一个是 </a:t>
            </a:r>
            <a:r>
              <a:rPr lang="en-US" altLang="zh-CN" dirty="0"/>
              <a:t>Constituency Parsing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成分解析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; 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另一个是</a:t>
            </a:r>
            <a:r>
              <a:rPr lang="zh-CN" altLang="en-US" b="1" dirty="0"/>
              <a:t>依赖解析</a:t>
            </a:r>
            <a:r>
              <a:rPr lang="zh-CN" altLang="en-US" b="0" dirty="0"/>
              <a:t>，我们首先看成分分析。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657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上下文无关文法，若一个形式文法 </a:t>
                </a:r>
                <a:r>
                  <a:rPr lang="en-US" altLang="zh-CN" dirty="0"/>
                  <a:t>G = (V, </a:t>
                </a:r>
                <a:r>
                  <a:rPr lang="el-GR" altLang="zh-CN" dirty="0"/>
                  <a:t>Σ, </a:t>
                </a:r>
                <a:r>
                  <a:rPr lang="en-US" altLang="zh-CN" dirty="0"/>
                  <a:t>P, S) </a:t>
                </a:r>
                <a:r>
                  <a:rPr lang="zh-CN" altLang="en-US" dirty="0"/>
                  <a:t>的产生式规则都取如下的形式：</a:t>
                </a:r>
                <a:r>
                  <a:rPr lang="en-US" altLang="zh-CN" dirty="0"/>
                  <a:t>A -&gt; </a:t>
                </a:r>
                <a:r>
                  <a:rPr lang="el-GR" altLang="zh-CN" dirty="0"/>
                  <a:t>α</a:t>
                </a:r>
                <a:r>
                  <a:rPr lang="zh-CN" altLang="en-US" dirty="0"/>
                  <a:t>。其中 </a:t>
                </a:r>
                <a:r>
                  <a:rPr lang="en-US" altLang="zh-CN" dirty="0"/>
                  <a:t>A∈V </a:t>
                </a:r>
                <a:r>
                  <a:rPr lang="zh-CN" altLang="en-US" dirty="0"/>
                  <a:t>，</a:t>
                </a:r>
                <a:r>
                  <a:rPr lang="el-GR" altLang="zh-CN" dirty="0"/>
                  <a:t>α∈(</a:t>
                </a:r>
                <a:r>
                  <a:rPr lang="en-US" altLang="zh-CN" dirty="0"/>
                  <a:t>V∪</a:t>
                </a:r>
                <a:r>
                  <a:rPr lang="el-GR" altLang="zh-CN" dirty="0"/>
                  <a:t>Σ)* </a:t>
                </a:r>
                <a:endParaRPr lang="en-US" altLang="zh-CN" dirty="0"/>
              </a:p>
              <a:p>
                <a:endParaRPr lang="en-US" altLang="zh-CN" dirty="0"/>
              </a:p>
              <a:p>
                <a:pPr algn="l">
                  <a:buFont typeface="+mj-lt"/>
                  <a:buAutoNum type="arabicPeriod"/>
                </a:pP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是非终结符号的有限集合。它们表示在句子中不同类型的短语或子句。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是终结符的有限集合，无交集于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，它们构成了句子的实际内容。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R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是从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的关系 是有限集合。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R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的每一个元素叫做文法的“规则”或“产生式 </a:t>
                </a:r>
                <a:endParaRPr lang="en-US" altLang="zh-CN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S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是开始变量，用来表示整个句子（或程序）的开始。它必须是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的元素。</a:t>
                </a:r>
              </a:p>
              <a:p>
                <a:r>
                  <a:rPr lang="en-US" altLang="zh-CN" dirty="0"/>
                  <a:t> </a:t>
                </a:r>
              </a:p>
              <a:p>
                <a:r>
                  <a:rPr lang="zh-CN" altLang="en-US" dirty="0"/>
                  <a:t>上下文无关文法由一组规则或产生式组成。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[The problem of mapping from a string of words to its parse tree is called syntactic parsing. </a:t>
                </a:r>
                <a:r>
                  <a:rPr lang="zh-CN" altLang="en-US" dirty="0"/>
                  <a:t>从一串词映射到它的解析树的问题称为句法解析。</a:t>
                </a:r>
                <a:r>
                  <a:rPr lang="en-US" altLang="zh-CN" dirty="0"/>
                  <a:t>]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上下文无关文法，若一个形式文法 </a:t>
                </a:r>
                <a:r>
                  <a:rPr lang="en-US" altLang="zh-CN" dirty="0"/>
                  <a:t>G = (V, </a:t>
                </a:r>
                <a:r>
                  <a:rPr lang="el-GR" altLang="zh-CN" dirty="0"/>
                  <a:t>Σ, </a:t>
                </a:r>
                <a:r>
                  <a:rPr lang="en-US" altLang="zh-CN" dirty="0"/>
                  <a:t>P, S) </a:t>
                </a:r>
                <a:r>
                  <a:rPr lang="zh-CN" altLang="en-US" dirty="0"/>
                  <a:t>的产生式规则都取如下的形式：</a:t>
                </a:r>
                <a:r>
                  <a:rPr lang="en-US" altLang="zh-CN" dirty="0"/>
                  <a:t>A -&gt; </a:t>
                </a:r>
                <a:r>
                  <a:rPr lang="el-GR" altLang="zh-CN" dirty="0"/>
                  <a:t>α</a:t>
                </a:r>
                <a:r>
                  <a:rPr lang="zh-CN" altLang="en-US" dirty="0"/>
                  <a:t>。其中 </a:t>
                </a:r>
                <a:r>
                  <a:rPr lang="en-US" altLang="zh-CN" dirty="0"/>
                  <a:t>A∈V </a:t>
                </a:r>
                <a:r>
                  <a:rPr lang="zh-CN" altLang="en-US" dirty="0"/>
                  <a:t>，</a:t>
                </a:r>
                <a:r>
                  <a:rPr lang="el-GR" altLang="zh-CN" dirty="0"/>
                  <a:t>α∈(</a:t>
                </a:r>
                <a:r>
                  <a:rPr lang="en-US" altLang="zh-CN" dirty="0"/>
                  <a:t>V∪</a:t>
                </a:r>
                <a:r>
                  <a:rPr lang="el-GR" altLang="zh-CN" dirty="0"/>
                  <a:t>Σ)* </a:t>
                </a:r>
                <a:endParaRPr lang="en-US" altLang="zh-CN" dirty="0"/>
              </a:p>
              <a:p>
                <a:endParaRPr lang="en-US" altLang="zh-CN" dirty="0"/>
              </a:p>
              <a:p>
                <a:pPr algn="l">
                  <a:buFont typeface="+mj-lt"/>
                  <a:buAutoNum type="arabicPeriod"/>
                </a:pP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 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是非终结符号的有限集合。它们表示在句子中不同类型的短语或子句。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Σ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是终结符的有限集合，无交集于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，它们构成了句子的实际内容。</a:t>
                </a:r>
              </a:p>
              <a:p>
                <a:pPr algn="l">
                  <a:buFont typeface="+mj-lt"/>
                  <a:buAutoNum type="arabicPeriod"/>
                </a:pP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R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是从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到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(Σ∪𝑁)^∗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的关系 是有限集合。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R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的每一个元素叫做文法的“规则”或“产生式 </a:t>
                </a:r>
                <a:endParaRPr lang="en-US" altLang="zh-CN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S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是开始变量，用来表示整个句子（或程序）的开始。它必须是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N</a:t>
                </a:r>
                <a:r>
                  <a:rPr lang="zh-CN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的元素。</a:t>
                </a:r>
              </a:p>
              <a:p>
                <a:r>
                  <a:rPr lang="en-US" altLang="zh-CN" dirty="0"/>
                  <a:t> </a:t>
                </a:r>
              </a:p>
              <a:p>
                <a:r>
                  <a:rPr lang="zh-CN" altLang="en-US" dirty="0"/>
                  <a:t>上下文无关文法由一组规则或产生式组成。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[The problem of mapping from a string of words to its parse tree is called syntactic parsing. </a:t>
                </a:r>
                <a:r>
                  <a:rPr lang="zh-CN" altLang="en-US" dirty="0"/>
                  <a:t>从一串词映射到它的解析树的问题称为句法解析。</a:t>
                </a:r>
                <a:r>
                  <a:rPr lang="en-US" altLang="zh-CN" dirty="0"/>
                  <a:t>]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379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由文法 𝐺 生成的语言 </a:t>
            </a:r>
            <a:r>
              <a:rPr lang="en-US" altLang="zh-CN" dirty="0"/>
              <a:t>ℒ_</a:t>
            </a:r>
            <a:r>
              <a:rPr lang="zh-CN" altLang="en-US" dirty="0"/>
              <a:t>𝐺 作为由可以从指定的起始符号 𝑆 派生的终结符号组成的字符串集合。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25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上下文有关文法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theoretical computer science and mathematics, the theory of computation is the branch that deals with what problems can be solved on a model of computation, using an algorithm, how efficiently they can be solved or to what degree (e.g., approximate solutions versus precise ones). The field is divided into three major branches: automata theory and formal languages, computability theory, and computational complexity theory, which are linked by the question: "What are the fundamental capabilities and limitations of computers?“</a:t>
            </a:r>
          </a:p>
          <a:p>
            <a:endParaRPr lang="en-US" altLang="zh-CN" dirty="0"/>
          </a:p>
          <a:p>
            <a:r>
              <a:rPr lang="zh-CN" altLang="en-US" dirty="0"/>
              <a:t>在理论计算机科学和数学中，计算理论是一个分支，它处理在计算模型上可以解决哪些问题，使用算法，解决问题的效率或程度（例如，近似解与精确解） ）。 该领域分为三个主要分支：自动机理论和形式语言、可计算性理论和计算复杂性理论，它们通过以下问题联系起来：“计算机的基本能力和局限性是什么？”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80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乔姆斯基范式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每个上下文无关文法都可以转化为等价文法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有什么好处？二叉分支属性：</a:t>
            </a:r>
            <a:r>
              <a:rPr lang="en-US" altLang="zh-CN" dirty="0"/>
              <a:t>CNF </a:t>
            </a:r>
            <a:r>
              <a:rPr lang="zh-CN" altLang="en-US" dirty="0"/>
              <a:t>语法是二叉分支，即它们具有二叉树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487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Treebank </a:t>
            </a:r>
            <a:r>
              <a:rPr lang="zh-CN" altLang="en-US" dirty="0"/>
              <a:t>是一个解析的文本语料库，用于注释句法或语义句子结构。杰弗里</a:t>
            </a:r>
            <a:r>
              <a:rPr lang="en-US" altLang="zh-CN" dirty="0"/>
              <a:t>·</a:t>
            </a:r>
            <a:r>
              <a:rPr lang="zh-CN" altLang="en-US" dirty="0"/>
              <a:t>尼尔</a:t>
            </a:r>
            <a:r>
              <a:rPr lang="en-US" altLang="zh-CN" dirty="0"/>
              <a:t>·</a:t>
            </a:r>
            <a:r>
              <a:rPr lang="zh-CN" altLang="en-US" dirty="0"/>
              <a:t>里奇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Penn Treebank </a:t>
            </a:r>
            <a:r>
              <a:rPr lang="zh-CN" altLang="en-US" dirty="0"/>
              <a:t>项目已经从 </a:t>
            </a:r>
            <a:r>
              <a:rPr lang="en-US" altLang="zh-CN" dirty="0"/>
              <a:t>Brown</a:t>
            </a:r>
            <a:r>
              <a:rPr lang="zh-CN" altLang="en-US" dirty="0"/>
              <a:t>、</a:t>
            </a:r>
            <a:r>
              <a:rPr lang="en-US" altLang="zh-CN" dirty="0"/>
              <a:t>Switchboard</a:t>
            </a:r>
            <a:r>
              <a:rPr lang="zh-CN" altLang="en-US" dirty="0"/>
              <a:t>、</a:t>
            </a:r>
            <a:r>
              <a:rPr lang="en-US" altLang="zh-CN" dirty="0"/>
              <a:t>ATIS </a:t>
            </a:r>
            <a:r>
              <a:rPr lang="zh-CN" altLang="en-US" dirty="0"/>
              <a:t>和 </a:t>
            </a:r>
            <a:r>
              <a:rPr lang="en-US" altLang="zh-CN" dirty="0"/>
              <a:t>Wall Street Journal </a:t>
            </a:r>
            <a:r>
              <a:rPr lang="zh-CN" altLang="en-US" dirty="0"/>
              <a:t>的英文语料库以及阿拉伯语和中文的树库中生成了树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25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成分分析</a:t>
            </a:r>
            <a:r>
              <a:rPr lang="en-US" altLang="zh-CN" dirty="0"/>
              <a:t>Why constituency parsing?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E419C"/>
                </a:solidFill>
              </a:rPr>
              <a:t>Ambiguity</a:t>
            </a:r>
            <a:r>
              <a:rPr lang="en-US" altLang="zh-CN" dirty="0"/>
              <a:t> is the most serious problem faced by syntactic parsers.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歧义是句法解析器面临的最严重的问题。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algn="l"/>
            <a:endParaRPr lang="zh-CN" altLang="en-US" b="1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558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One morning I shot an elephant in my pajamas. How he got into my pajamas I don’t know. </a:t>
            </a:r>
            <a:r>
              <a:rPr lang="zh-CN" altLang="en-US" dirty="0"/>
              <a:t>一天早上，我开枪了（一头穿着睡衣的大象）。 我不知道他是怎么穿上我的睡衣的。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一天早上，我穿着睡衣射杀了一头大象。 我不知道他是怎么穿上我的睡衣的。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484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generative grammar is a traditional name in linguistics for a formal language that is used to model the grammar of a natural language.</a:t>
            </a:r>
          </a:p>
          <a:p>
            <a:endParaRPr lang="en-US" altLang="zh-CN" dirty="0"/>
          </a:p>
          <a:p>
            <a:r>
              <a:rPr lang="en-US" altLang="zh-CN" dirty="0"/>
              <a:t>One morning I [shot an elephant] in my pajamas. </a:t>
            </a:r>
            <a:r>
              <a:rPr lang="zh-CN" altLang="en-US" dirty="0"/>
              <a:t>一天早上，我穿着睡衣射杀了一头大象。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041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例子：猫用爪子抓人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"Cats scratch people with cats with claws" 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在中文中的翻译可能引起一些困惑，因为这句话在英文中本身就有一些歧义。这可能表示“带有爪子的猫用带有爪子的猫刮人”，这在逻辑上不太合理，或者表示“带有爪子的猫刮人”，这在逻辑上更合理。所以，这句话的翻译可能是“带有爪子的猫刮人”。然而，如果你确实想表达前面的意思，那么这句话的翻译可能是“带有爪子的猫用带有爪子的猫刮人”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当你有一些规则后，可以有多个</a:t>
            </a:r>
            <a:r>
              <a:rPr lang="zh-CN" altLang="en-US" b="1" dirty="0"/>
              <a:t>推导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954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结构歧义：有两个主要的</a:t>
            </a:r>
            <a:r>
              <a:rPr lang="en-US" altLang="zh-CN" dirty="0"/>
              <a:t>ambiguity</a:t>
            </a:r>
            <a:r>
              <a:rPr lang="zh-CN" altLang="en-US" dirty="0"/>
              <a:t>。第一个：如果特定成分可以在多个位置附加到分析树，则句子具有</a:t>
            </a:r>
            <a:r>
              <a:rPr lang="zh-CN" altLang="en-US" b="1" dirty="0"/>
              <a:t>附加歧义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1)</a:t>
            </a:r>
            <a:r>
              <a:rPr lang="zh-CN" altLang="en-US" dirty="0"/>
              <a:t>介词短语的附着</a:t>
            </a:r>
            <a:r>
              <a:rPr lang="en-US" altLang="zh-CN" dirty="0"/>
              <a:t>/</a:t>
            </a:r>
            <a:r>
              <a:rPr lang="zh-CN" altLang="en-US" dirty="0"/>
              <a:t>依附歧义</a:t>
            </a:r>
            <a:r>
              <a:rPr lang="en-US" altLang="zh-CN" dirty="0"/>
              <a:t>; 2) </a:t>
            </a:r>
            <a:r>
              <a:rPr lang="zh-CN" altLang="en-US" dirty="0"/>
              <a:t>状语短语（</a:t>
            </a:r>
            <a:r>
              <a:rPr lang="en-US" altLang="zh-CN" dirty="0"/>
              <a:t>AP</a:t>
            </a:r>
            <a:r>
              <a:rPr lang="zh-CN" altLang="en-US" dirty="0"/>
              <a:t>）</a:t>
            </a:r>
            <a:r>
              <a:rPr lang="en-US" altLang="zh-CN" dirty="0"/>
              <a:t>--</a:t>
            </a:r>
            <a:r>
              <a:rPr lang="zh-CN" altLang="en-US" dirty="0"/>
              <a:t>附件歧义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 instance, in the following example the gerundive-VP “flying to Paris” can be part of a gerundive sentence whose subject is the Eiffel Tower or it can be an adjunct modifying the VP headed by “saw”: “We saw the Eiffel Tower flying to Paris”. </a:t>
            </a:r>
            <a:r>
              <a:rPr lang="zh-CN" altLang="en-US" dirty="0"/>
              <a:t>例如，在下面的例子中，动名词副词“</a:t>
            </a:r>
            <a:r>
              <a:rPr lang="en-US" altLang="zh-CN" dirty="0"/>
              <a:t>flying to Paris”</a:t>
            </a:r>
            <a:r>
              <a:rPr lang="zh-CN" altLang="en-US" dirty="0"/>
              <a:t>可以是主语是埃菲尔铁塔的动名词句子的一部分，也可以是修饰以“</a:t>
            </a:r>
            <a:r>
              <a:rPr lang="en-US" altLang="zh-CN" dirty="0"/>
              <a:t>saw”</a:t>
            </a:r>
            <a:r>
              <a:rPr lang="zh-CN" altLang="en-US" dirty="0"/>
              <a:t>为首的副词的副词：“</a:t>
            </a:r>
            <a:r>
              <a:rPr lang="en-US" altLang="zh-CN" dirty="0"/>
              <a:t>We saw the Eiffel Tower </a:t>
            </a:r>
            <a:r>
              <a:rPr lang="zh-CN" altLang="en-US" dirty="0"/>
              <a:t>飞往巴黎”。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Various kinds of </a:t>
            </a:r>
            <a:r>
              <a:rPr lang="en-US" altLang="zh-CN" b="1" dirty="0"/>
              <a:t>adverbial phrases</a:t>
            </a:r>
            <a:r>
              <a:rPr lang="en-US" altLang="zh-CN" dirty="0"/>
              <a:t> are also subject to this kind of ambiguity. </a:t>
            </a:r>
            <a:r>
              <a:rPr lang="zh-CN" altLang="en-US" dirty="0"/>
              <a:t>各种</a:t>
            </a:r>
            <a:r>
              <a:rPr lang="zh-CN" altLang="en-US" b="1" dirty="0"/>
              <a:t>状语短语</a:t>
            </a:r>
            <a:r>
              <a:rPr lang="zh-CN" altLang="en-US" dirty="0"/>
              <a:t>也受制于这种歧义。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90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首先，解释一下什么是</a:t>
            </a:r>
            <a:r>
              <a:rPr lang="en-US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constituency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，作名词时译为“（选区的）选民；支持者；（一批）顾客”。这里，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constituency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的含义是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成分。</a:t>
            </a:r>
            <a:r>
              <a:rPr lang="zh-CN" altLang="en-US" baseline="0" dirty="0"/>
              <a:t>在成分分析中，有一个核心的概念就是成分，或者说短语。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句法成分是一个什么样的想法呢？是一组词表现为一个单位或者不同成分。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英语中的单词如何组合在一起？考虑</a:t>
            </a:r>
            <a:r>
              <a:rPr lang="zh-CN" altLang="en-US" b="1" dirty="0"/>
              <a:t>名词短语</a:t>
            </a:r>
            <a:r>
              <a:rPr lang="zh-CN" altLang="en-US" dirty="0"/>
              <a:t>，即围绕至少一个名词的一系列单词。 以下是一些名词短语的例子：</a:t>
            </a:r>
            <a:r>
              <a:rPr lang="en-US" altLang="zh-CN" dirty="0"/>
              <a:t>1) </a:t>
            </a:r>
            <a:r>
              <a:rPr lang="zh-CN" altLang="en-US" dirty="0"/>
              <a:t>马哈利</a:t>
            </a:r>
            <a:r>
              <a:rPr lang="en-US" altLang="zh-CN" dirty="0"/>
              <a:t>; 2) </a:t>
            </a:r>
            <a:r>
              <a:rPr lang="zh-CN" altLang="en-US" dirty="0"/>
              <a:t>像</a:t>
            </a:r>
            <a:r>
              <a:rPr lang="en-US" altLang="zh-CN" dirty="0"/>
              <a:t>Mindy‘s</a:t>
            </a:r>
            <a:r>
              <a:rPr lang="zh-CN" altLang="en-US" dirty="0"/>
              <a:t>这样的高级场所</a:t>
            </a:r>
            <a:r>
              <a:rPr lang="en-US" altLang="zh-CN" dirty="0"/>
              <a:t>; 3) </a:t>
            </a:r>
            <a:r>
              <a:rPr lang="zh-CN" altLang="en-US" dirty="0"/>
              <a:t>百老汇铜管乐队</a:t>
            </a:r>
            <a:r>
              <a:rPr lang="en-US" altLang="zh-CN" dirty="0"/>
              <a:t>; 4)</a:t>
            </a:r>
            <a:r>
              <a:rPr lang="zh-CN" altLang="en-US" dirty="0"/>
              <a:t> 他进入热箱的原因</a:t>
            </a:r>
            <a:r>
              <a:rPr lang="en-US" altLang="zh-CN" dirty="0"/>
              <a:t>; 5)</a:t>
            </a:r>
            <a:r>
              <a:rPr lang="zh-CN" altLang="en-US" dirty="0"/>
              <a:t> 他们</a:t>
            </a:r>
            <a:r>
              <a:rPr lang="en-US" altLang="zh-CN" dirty="0"/>
              <a:t>; 6)</a:t>
            </a:r>
            <a:r>
              <a:rPr lang="zh-CN" altLang="en-US" dirty="0"/>
              <a:t> 来自布鲁克林的三个党派。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949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并列歧义</a:t>
            </a:r>
            <a:r>
              <a:rPr lang="en-US" altLang="zh-CN" dirty="0"/>
              <a:t>; </a:t>
            </a:r>
            <a:r>
              <a:rPr lang="zh-CN" altLang="en-US" dirty="0"/>
              <a:t>在协调中，歧义短语可以由连接词和连接。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其他的一些歧义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实际中，存在许多语法正确但语义不合理的解析，一个合理的解析器需要解决这些问题。 幸运的是，</a:t>
            </a:r>
            <a:r>
              <a:rPr lang="en-US" altLang="zh-CN" dirty="0"/>
              <a:t>CKY </a:t>
            </a:r>
            <a:r>
              <a:rPr lang="zh-CN" altLang="en-US" dirty="0"/>
              <a:t>算法可以有效地处理结构歧义。 我们也可以使用神经方法来增强 </a:t>
            </a:r>
            <a:r>
              <a:rPr lang="en-US" altLang="zh-CN" dirty="0"/>
              <a:t>CKY</a:t>
            </a:r>
            <a:r>
              <a:rPr lang="zh-CN" altLang="en-US" dirty="0"/>
              <a:t>，以通过句法消歧来选择单个正确的解析。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77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成分分析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579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Cocke-Kasami-Younger (CKY) </a:t>
            </a:r>
            <a:r>
              <a:rPr lang="zh-CN" altLang="en-US" dirty="0"/>
              <a:t>算法，最广泛使用的基于动态规划的解析方法。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它是由 </a:t>
            </a:r>
            <a:r>
              <a:rPr lang="en-US" altLang="zh-CN" dirty="0"/>
              <a:t>Itiroo Sakai </a:t>
            </a:r>
            <a:r>
              <a:rPr lang="zh-CN" altLang="en-US" dirty="0"/>
              <a:t>于 </a:t>
            </a:r>
            <a:r>
              <a:rPr lang="en-US" altLang="zh-CN" dirty="0"/>
              <a:t>1961 </a:t>
            </a:r>
            <a:r>
              <a:rPr lang="zh-CN" altLang="en-US" dirty="0"/>
              <a:t>年发布的上下文无关语法的解析算法。它以一些重新发现者的名字命名：</a:t>
            </a:r>
            <a:r>
              <a:rPr lang="en-US" altLang="zh-CN" dirty="0"/>
              <a:t>John Cocke</a:t>
            </a:r>
            <a:r>
              <a:rPr lang="zh-CN" altLang="en-US" dirty="0"/>
              <a:t>、</a:t>
            </a:r>
            <a:r>
              <a:rPr lang="en-US" altLang="zh-CN" dirty="0"/>
              <a:t>Daniel Younger</a:t>
            </a:r>
            <a:r>
              <a:rPr lang="zh-CN" altLang="en-US" dirty="0"/>
              <a:t>、</a:t>
            </a:r>
            <a:r>
              <a:rPr lang="en-US" altLang="zh-CN" dirty="0"/>
              <a:t>Tadao Kasami </a:t>
            </a:r>
            <a:r>
              <a:rPr lang="zh-CN" altLang="en-US" dirty="0"/>
              <a:t>和 </a:t>
            </a:r>
            <a:r>
              <a:rPr lang="en-US" altLang="zh-CN" dirty="0"/>
              <a:t>Jacob T. Schwartz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Daniel Younger,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He retired his full time position in 2005, University of Waterloo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滑铁卢大学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042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CKY </a:t>
            </a:r>
            <a:r>
              <a:rPr lang="zh-CN" altLang="en-US" dirty="0"/>
              <a:t>算法可用于计算许多有趣的事情。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需要解决两个基本问题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761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CKY </a:t>
            </a:r>
            <a:r>
              <a:rPr lang="zh-CN" altLang="en-US" dirty="0"/>
              <a:t>算法要求文法首先是乔姆斯基范式 </a:t>
            </a:r>
            <a:r>
              <a:rPr lang="en-US" altLang="zh-CN" dirty="0"/>
              <a:t>(CNF)</a:t>
            </a:r>
          </a:p>
          <a:p>
            <a:pPr marL="228600" indent="-228600">
              <a:buAutoNum type="arabicPeriod"/>
            </a:pPr>
            <a:r>
              <a:rPr lang="zh-CN" altLang="en-US" dirty="0"/>
              <a:t>二维矩阵可用于对整个树的结构进行编码。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要判断哪个是正确的，请使用基于跨度的选区解析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600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成分分析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229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回顾一下：一个上下文无关文法 𝐺，如果其所有规则都具有以下形式，则称其为乔姆斯基范式 </a:t>
            </a:r>
            <a:r>
              <a:rPr lang="en-US" altLang="zh-CN" dirty="0"/>
              <a:t>(CNF)</a:t>
            </a:r>
          </a:p>
          <a:p>
            <a:pPr marL="228600" indent="-228600">
              <a:buAutoNum type="arabicPeriod"/>
            </a:pPr>
            <a:r>
              <a:rPr lang="zh-CN" altLang="en-US" dirty="0"/>
              <a:t>假设我们正在处理一个没有𝜖的语法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1) </a:t>
            </a:r>
            <a:r>
              <a:rPr lang="zh-CN" altLang="en-US" dirty="0"/>
              <a:t>将终端与右侧的非终端混合的规则</a:t>
            </a:r>
            <a:r>
              <a:rPr lang="en-US" altLang="zh-CN" dirty="0"/>
              <a:t>; 2) </a:t>
            </a:r>
            <a:r>
              <a:rPr lang="zh-CN" altLang="en-US" dirty="0"/>
              <a:t>右侧只有一个非终结符的规则</a:t>
            </a:r>
            <a:r>
              <a:rPr lang="en-US" altLang="zh-CN" dirty="0"/>
              <a:t>; 3) </a:t>
            </a:r>
            <a:r>
              <a:rPr lang="zh-CN" altLang="en-US" dirty="0"/>
              <a:t>右手边长度大于 </a:t>
            </a:r>
            <a:r>
              <a:rPr lang="en-US" altLang="zh-CN" dirty="0"/>
              <a:t>2 </a:t>
            </a:r>
            <a:r>
              <a:rPr lang="zh-CN" altLang="en-US" dirty="0"/>
              <a:t>的规则</a:t>
            </a: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64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混合终结符和非终结符规则的补救措施是：简单地引入一个新的虚拟非终结符，它只覆盖原始终结符。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3084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通过上面三个方式，可以得到二叉树。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84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成分分析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35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我们凭什么觉得这些词组合在一起（或“构成成分”）？英语语法告诉我们，它们都可以出现在相似的句法环境中，</a:t>
            </a:r>
            <a:r>
              <a:rPr lang="zh-CN" altLang="en-US" b="0" dirty="0"/>
              <a:t>例如</a:t>
            </a:r>
            <a:r>
              <a:rPr lang="zh-CN" altLang="en-US" b="0" dirty="0">
                <a:solidFill>
                  <a:schemeClr val="accent1"/>
                </a:solidFill>
              </a:rPr>
              <a:t>在动词之前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例如之前的名词构成成分例子中，都可以后面接上动词构成句子的一部分。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3499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我首先找到那些指向</a:t>
            </a:r>
            <a:r>
              <a:rPr lang="en-US" altLang="zh-CN" dirty="0"/>
              <a:t>book</a:t>
            </a:r>
            <a:r>
              <a:rPr lang="zh-CN" altLang="en-US" dirty="0"/>
              <a:t>的规则对应有哪些非终结符。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311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简单的规则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复杂的规则：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“如果输入中某处有一个 </a:t>
            </a:r>
            <a:r>
              <a:rPr lang="en-US" altLang="zh-CN" dirty="0"/>
              <a:t>A</a:t>
            </a:r>
            <a:r>
              <a:rPr lang="zh-CN" altLang="en-US" dirty="0"/>
              <a:t>，那么输入中必须有一个 </a:t>
            </a:r>
            <a:r>
              <a:rPr lang="en-US" altLang="zh-CN" dirty="0"/>
              <a:t>B</a:t>
            </a:r>
            <a:r>
              <a:rPr lang="zh-CN" altLang="en-US" dirty="0"/>
              <a:t>，后跟一个 </a:t>
            </a:r>
            <a:r>
              <a:rPr lang="en-US" altLang="zh-CN" dirty="0"/>
              <a:t>C”</a:t>
            </a:r>
          </a:p>
          <a:p>
            <a:pPr marL="685800" lvl="1" indent="-228600">
              <a:buAutoNum type="arabicPeriod"/>
            </a:pPr>
            <a:r>
              <a:rPr lang="zh-CN" altLang="en-US" dirty="0"/>
              <a:t>定义</a:t>
            </a:r>
            <a:endParaRPr lang="en-US" altLang="zh-CN" dirty="0"/>
          </a:p>
          <a:p>
            <a:pPr marL="685800" lvl="1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90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随机上下文无关文法，基于概率的上下文无关文法。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974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55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成分分析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7106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依存句法假定句法结构由通过称为依存关系的二元不对称关系（“箭头”）链接的词汇项组成。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931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我们可以用</a:t>
            </a:r>
            <a:r>
              <a:rPr lang="en-US" altLang="zh-CN" dirty="0"/>
              <a:t>CKY</a:t>
            </a:r>
            <a:r>
              <a:rPr lang="zh-CN" altLang="en-US" dirty="0"/>
              <a:t>的算法。产生一个带有中心词信息的</a:t>
            </a:r>
          </a:p>
          <a:p>
            <a:r>
              <a:rPr lang="zh-CN" altLang="en-US" dirty="0"/>
              <a:t>可以使用图的方法。</a:t>
            </a:r>
          </a:p>
          <a:p>
            <a:r>
              <a:rPr lang="zh-CN" altLang="en-US" dirty="0"/>
              <a:t>直接在最大覆盖树，</a:t>
            </a:r>
          </a:p>
          <a:p>
            <a:r>
              <a:rPr lang="zh-CN" altLang="en-US" dirty="0"/>
              <a:t>使用树结构将所有的节点连接在一起。然后中间可以使用一些限制条件。</a:t>
            </a:r>
          </a:p>
          <a:p>
            <a:r>
              <a:rPr lang="zh-CN" altLang="en-US" dirty="0"/>
              <a:t>这是在人工智能里，进行书树搜索时候的一种</a:t>
            </a:r>
          </a:p>
          <a:p>
            <a:r>
              <a:rPr lang="zh-CN" altLang="en-US" dirty="0"/>
              <a:t>约束满足问题。</a:t>
            </a:r>
          </a:p>
          <a:p>
            <a:r>
              <a:rPr lang="zh-CN" altLang="en-US" dirty="0"/>
              <a:t>我们可以使用机器学习方法，依次寻找对于没一个单词来说，最有可能的中心词是谁。</a:t>
            </a:r>
          </a:p>
          <a:p>
            <a:r>
              <a:rPr lang="zh-CN" altLang="en-US" dirty="0"/>
              <a:t>使用机器学习的方法效果是更好的。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2293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64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这种构成成分有很多种类。例如，前置结构或者后置结构，这里以介词短语定语为例。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例如，在以下示例中，</a:t>
            </a:r>
            <a:r>
              <a:rPr lang="en-US" altLang="zh-CN" dirty="0">
                <a:solidFill>
                  <a:schemeClr val="accent1"/>
                </a:solidFill>
              </a:rPr>
              <a:t>prepositional phrase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zh-CN" altLang="en-US" dirty="0"/>
              <a:t>介词短语 </a:t>
            </a:r>
            <a:r>
              <a:rPr lang="en-US" altLang="zh-CN" i="1" dirty="0">
                <a:solidFill>
                  <a:srgbClr val="0E419C"/>
                </a:solidFill>
              </a:rPr>
              <a:t>On September seventeenth </a:t>
            </a:r>
            <a:r>
              <a:rPr lang="zh-CN" altLang="en-US" dirty="0"/>
              <a:t>可以放置在多个不同的位置，包括开头（前置）或结尾（后置）。但是你不能把这个短语拆开放到句子中。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585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chemeClr val="accent1"/>
                </a:solidFill>
              </a:rPr>
              <a:t>Parsing </a:t>
            </a:r>
            <a:r>
              <a:rPr lang="zh-CN" altLang="en-US" dirty="0"/>
              <a:t>解析一词来自拉丁语 </a:t>
            </a:r>
            <a:r>
              <a:rPr lang="en-US" altLang="zh-CN" dirty="0"/>
              <a:t>pars (orationis)</a:t>
            </a:r>
            <a:r>
              <a:rPr lang="zh-CN" altLang="en-US" dirty="0"/>
              <a:t>，意思是词性。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解析、句法分析或句法分析是按照</a:t>
            </a:r>
            <a:r>
              <a:rPr lang="zh-CN" altLang="en-US" b="1" dirty="0"/>
              <a:t>形式语法规则</a:t>
            </a:r>
            <a:r>
              <a:rPr lang="zh-CN" altLang="en-US" dirty="0"/>
              <a:t>分析自然语言、计算机语言或数据结构中的一串符号的过程。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我们有没有一种系统的方法能够解析一个句子，或者说生成一个句子。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例如，我们之前的一些实例，语法树，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dog</a:t>
            </a:r>
            <a:r>
              <a:rPr lang="zh-CN" altLang="en-US" dirty="0"/>
              <a:t> </a:t>
            </a:r>
            <a:r>
              <a:rPr lang="en-US" altLang="zh-CN" dirty="0"/>
              <a:t>saw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park.</a:t>
            </a:r>
          </a:p>
          <a:p>
            <a:endParaRPr lang="en-US" altLang="zh-CN" dirty="0"/>
          </a:p>
          <a:p>
            <a:r>
              <a:rPr lang="zh-CN" altLang="en-US" dirty="0"/>
              <a:t>如何生成这样的语法树？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20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</a:t>
            </a:r>
            <a:r>
              <a:rPr lang="zh-CN" altLang="en-US" dirty="0"/>
              <a:t>所以你得有一定的规则，</a:t>
            </a:r>
            <a:r>
              <a:rPr lang="en-US" altLang="zh-CN" dirty="0"/>
              <a:t>Constituency grammars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成分文法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上下文无关文法</a:t>
            </a:r>
            <a:r>
              <a:rPr lang="zh-CN" altLang="en-US" dirty="0"/>
              <a:t>；</a:t>
            </a:r>
            <a:r>
              <a:rPr lang="en-US" altLang="zh-CN" dirty="0"/>
              <a:t>2. </a:t>
            </a:r>
            <a:r>
              <a:rPr lang="zh-CN" altLang="en-US" dirty="0"/>
              <a:t>然后再有 </a:t>
            </a:r>
            <a:r>
              <a:rPr lang="en-US" altLang="zh-CN" dirty="0"/>
              <a:t>Constituency Parsing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成分解析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; 3. </a:t>
            </a:r>
            <a:r>
              <a:rPr lang="zh-CN" altLang="en-US" dirty="0"/>
              <a:t>依赖解析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59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用于对英语和其他自然语言中的</a:t>
            </a:r>
            <a:r>
              <a:rPr lang="zh-CN" altLang="en-US" b="1" dirty="0"/>
              <a:t>构成成分</a:t>
            </a:r>
            <a:r>
              <a:rPr lang="zh-CN" altLang="en-US" dirty="0"/>
              <a:t>进行建模的最广泛使用的形式系统是上下文无关语法或 </a:t>
            </a:r>
            <a:r>
              <a:rPr lang="en-US" altLang="zh-CN" dirty="0"/>
              <a:t>CFG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228600" indent="-228600">
              <a:buAutoNum type="arabicPeriod"/>
            </a:pP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论文发表在。。。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925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上下文无关语法由一组</a:t>
            </a:r>
            <a:r>
              <a:rPr lang="zh-CN" altLang="en-US" b="1" dirty="0"/>
              <a:t>规则</a:t>
            </a:r>
            <a:r>
              <a:rPr lang="zh-CN" altLang="en-US" dirty="0"/>
              <a:t>组成，每个规则都表达了语言符号可以组合和排序在一起的方式，以及单词和符号的</a:t>
            </a:r>
            <a:r>
              <a:rPr lang="zh-CN" altLang="en-US" b="1" dirty="0"/>
              <a:t>词典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名词短语</a:t>
            </a:r>
            <a:r>
              <a:rPr lang="zh-CN" altLang="en-US" dirty="0"/>
              <a:t>可以由</a:t>
            </a:r>
            <a:r>
              <a:rPr lang="zh-CN" altLang="en-US" b="1" dirty="0"/>
              <a:t>专有名词</a:t>
            </a:r>
            <a:r>
              <a:rPr lang="zh-CN" altLang="en-US" dirty="0"/>
              <a:t>或限定词（</a:t>
            </a:r>
            <a:r>
              <a:rPr lang="en-US" altLang="zh-CN" dirty="0"/>
              <a:t>Det</a:t>
            </a:r>
            <a:r>
              <a:rPr lang="zh-CN" altLang="en-US" dirty="0"/>
              <a:t>）后接名词组成； 一个名词又可以由一个或多个名词组成。 我们可以定义，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具体来说，</a:t>
            </a:r>
            <a:r>
              <a:rPr lang="en-US" altLang="zh-CN" dirty="0"/>
              <a:t>nominal </a:t>
            </a:r>
            <a:r>
              <a:rPr lang="zh-CN" altLang="en-US" dirty="0"/>
              <a:t>名词性定义是名词、名词短语或任何用作名词的词或词组。 它也被称为实体。 这个词来自拉丁语，意思是“名字”。 名词性可以是句子的主语、句子的宾语或谓语主格，它跟在连接动词之后并解释主语是什么。 名词用于比简单名词提供更多细节。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Nominal </a:t>
            </a:r>
            <a:r>
              <a:rPr lang="zh-CN" alt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名词性词。</a:t>
            </a:r>
            <a:endParaRPr lang="en-US" altLang="zh-CN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endParaRPr lang="en-US" altLang="zh-CN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为什么叫</a:t>
            </a:r>
            <a:r>
              <a:rPr lang="en-US" altLang="zh-CN" dirty="0"/>
              <a:t>context-free </a:t>
            </a:r>
            <a:r>
              <a:rPr lang="zh-CN" altLang="en-US" dirty="0"/>
              <a:t>上下文无关语法？后面会进一步解释。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94030-89A1-44FA-85C8-A64C416128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65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284-647F-470C-AE41-2C3FA78D75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Introduction to NLP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2747E6-4E72-4435-AB9D-9122E0C57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Baojian Zhou</a:t>
            </a:r>
          </a:p>
          <a:p>
            <a:r>
              <a:rPr lang="en-US" altLang="zh-CN" dirty="0"/>
              <a:t>School of Data Science, Fudan University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91BB9-1D1F-408E-9F55-1C077A94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BD662-EB3C-4EAF-9A3A-38E08CA48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326" y="241334"/>
            <a:ext cx="11553826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57540-AA61-4F49-8204-5904B128EF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7525" y="1108433"/>
            <a:ext cx="11064875" cy="5508233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This is a test.</a:t>
            </a:r>
            <a:endParaRPr lang="zh-CN" altLang="en-US" dirty="0"/>
          </a:p>
          <a:p>
            <a:pPr lvl="1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  <a:p>
            <a:pPr lvl="2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zh-CN" altLang="en-US" dirty="0"/>
          </a:p>
          <a:p>
            <a:pPr lvl="3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A9ACEB-7451-41A7-93BA-D817C10377AE}"/>
              </a:ext>
            </a:extLst>
          </p:cNvPr>
          <p:cNvSpPr/>
          <p:nvPr userDrawn="1"/>
        </p:nvSpPr>
        <p:spPr>
          <a:xfrm>
            <a:off x="314326" y="851723"/>
            <a:ext cx="11553826" cy="45719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6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CE11DDF-65F3-45D5-B724-62F94032D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96484387-4DE1-4B3F-9BF4-D38DF0613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F00D199-7DD3-488F-BEEF-DF09657F7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" y="66676"/>
            <a:ext cx="12049125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01FE1-B52B-4595-BD97-220067DB7375}"/>
              </a:ext>
            </a:extLst>
          </p:cNvPr>
          <p:cNvSpPr/>
          <p:nvPr userDrawn="1"/>
        </p:nvSpPr>
        <p:spPr>
          <a:xfrm>
            <a:off x="66675" y="677065"/>
            <a:ext cx="12049125" cy="77587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2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D4B963-4689-4C0B-A3E7-5D0A516F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29"/>
            <a:ext cx="12191998" cy="55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2EC4EC-EEC9-4E2B-8910-81CDFB60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67267"/>
            <a:ext cx="12191998" cy="592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This is a test</a:t>
            </a:r>
            <a:endParaRPr lang="zh-CN" altLang="en-US" dirty="0"/>
          </a:p>
          <a:p>
            <a:pPr lvl="1"/>
            <a:r>
              <a:rPr lang="en-US" altLang="zh-CN" dirty="0"/>
              <a:t>This is a test</a:t>
            </a:r>
            <a:endParaRPr lang="zh-CN" altLang="en-US" dirty="0"/>
          </a:p>
          <a:p>
            <a:pPr lvl="2"/>
            <a:r>
              <a:rPr lang="en-US" altLang="zh-CN" dirty="0"/>
              <a:t>This is a test</a:t>
            </a:r>
            <a:endParaRPr lang="zh-CN" altLang="en-US" dirty="0"/>
          </a:p>
          <a:p>
            <a:pPr lvl="3"/>
            <a:r>
              <a:rPr lang="en-US" altLang="zh-CN" dirty="0"/>
              <a:t>This is a test</a:t>
            </a:r>
            <a:endParaRPr lang="zh-CN" altLang="en-US" dirty="0"/>
          </a:p>
          <a:p>
            <a:pPr lvl="4"/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C9E46-0E5F-49EF-B30B-D978E95AB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6266" y="6492875"/>
            <a:ext cx="5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1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awception.com/game/YZzbaXmZhB/one-morning-i-shot-an-elephant-in-my-pajamas/" TargetMode="External"/><Relationship Id="rId5" Type="http://schemas.openxmlformats.org/officeDocument/2006/relationships/hyperlink" Target="https://www.katrinascards.com/product/elephant-my-pajamas-note-card-gift-pack" TargetMode="Externa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davis.edu/~rogaway/classes/120/winter12/CYK.pdf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DC680-57FE-4360-8D62-7C774E5A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600" y="856354"/>
            <a:ext cx="10810666" cy="142207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E419C"/>
                </a:solidFill>
              </a:rPr>
              <a:t>Lecture 13 – Syntactic</a:t>
            </a:r>
            <a:r>
              <a:rPr lang="zh-CN" altLang="en-US" dirty="0">
                <a:solidFill>
                  <a:srgbClr val="0E419C"/>
                </a:solidFill>
              </a:rPr>
              <a:t> </a:t>
            </a:r>
            <a:r>
              <a:rPr lang="en-US" altLang="zh-CN" dirty="0">
                <a:solidFill>
                  <a:srgbClr val="0E419C"/>
                </a:solidFill>
              </a:rPr>
              <a:t>parsing</a:t>
            </a:r>
            <a:endParaRPr lang="zh-CN" altLang="en-US" dirty="0">
              <a:solidFill>
                <a:srgbClr val="0E419C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BA0913-FFCB-4BC5-85DA-4B598BB8D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85338"/>
            <a:ext cx="9144000" cy="1687323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altLang="zh-CN" sz="2000" dirty="0">
                <a:solidFill>
                  <a:srgbClr val="0E419C"/>
                </a:solidFill>
              </a:rPr>
              <a:t>Baojian Zhou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DATA130030.01 (</a:t>
            </a:r>
            <a:r>
              <a:rPr lang="zh-CN" altLang="en-US" sz="2000" dirty="0">
                <a:solidFill>
                  <a:srgbClr val="0E419C"/>
                </a:solidFill>
              </a:rPr>
              <a:t>自然语言处理</a:t>
            </a:r>
            <a:r>
              <a:rPr lang="en-US" altLang="zh-CN" sz="2000" dirty="0">
                <a:solidFill>
                  <a:srgbClr val="0E419C"/>
                </a:solidFill>
              </a:rPr>
              <a:t>)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School of Data Science Fudan University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05/31/2023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5388F10-FFAF-40CE-8463-CBC71099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39AF209-0086-7F46-8904-7BA8B94B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93" y="4579572"/>
            <a:ext cx="1916211" cy="191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7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AE3658-547B-4346-965A-217A2DFD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Rules,</a:t>
            </a:r>
            <a:r>
              <a:rPr lang="zh-CN" altLang="en-US" dirty="0"/>
              <a:t> </a:t>
            </a:r>
            <a:r>
              <a:rPr lang="en-US" altLang="zh-CN" dirty="0"/>
              <a:t>Symbols,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Arrow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8CF0F-6C51-4243-B364-2038902FE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10501769" cy="550823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solidFill>
                  <a:srgbClr val="0E419C"/>
                </a:solidFill>
              </a:rPr>
              <a:t>Rules</a:t>
            </a:r>
            <a:r>
              <a:rPr lang="en-US" altLang="zh-CN" dirty="0"/>
              <a:t>: NP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Det Nominal, Nominal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Noun,</a:t>
            </a:r>
            <a:r>
              <a:rPr lang="zh-CN" altLang="en-US" dirty="0"/>
              <a:t> </a:t>
            </a:r>
            <a:r>
              <a:rPr lang="en-US" altLang="zh-CN" dirty="0"/>
              <a:t>Noun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flight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Symbols that are used in a CFG are divided into two classes.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solidFill>
                  <a:srgbClr val="0E419C"/>
                </a:solidFill>
              </a:rPr>
              <a:t>Terminals</a:t>
            </a:r>
            <a:r>
              <a:rPr lang="en-US" altLang="zh-CN" dirty="0"/>
              <a:t>: the symbols terminal that correspond to words in the language (“the”, “nightclub”).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solidFill>
                  <a:srgbClr val="0E419C"/>
                </a:solidFill>
              </a:rPr>
              <a:t>Non-terminals</a:t>
            </a:r>
            <a:r>
              <a:rPr lang="en-US" altLang="zh-CN" dirty="0"/>
              <a:t>: express abstractions over these terminals. (Noun, Nominal)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Arrow </a:t>
            </a:r>
            <a:r>
              <a:rPr lang="en-US" altLang="zh-CN" dirty="0">
                <a:sym typeface="Wingdings" pitchFamily="2" charset="2"/>
              </a:rPr>
              <a:t>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The left of the arrow: </a:t>
            </a:r>
            <a:r>
              <a:rPr lang="en-US" altLang="zh-CN" b="1" dirty="0"/>
              <a:t>non-terminal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The right of the arrow: an ordered list of one or more terminals and non-terminals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532DE9-E5D1-43E7-BEB8-C3F9B3DD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96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27FCE-FCC2-46CA-B0F8-410750F4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CFG is a generator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B79E9E-B1E6-45AB-8E3F-B6DE06DB1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80" y="1015319"/>
            <a:ext cx="11344972" cy="569277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NP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Det Nominal:</a:t>
            </a:r>
            <a:r>
              <a:rPr lang="zh-CN" altLang="en-US" dirty="0"/>
              <a:t> </a:t>
            </a:r>
            <a:r>
              <a:rPr lang="en-US" altLang="zh-CN" dirty="0"/>
              <a:t>we can read the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arrow as “rewrite the symbol on the left with the string of symbols on the right”.</a:t>
            </a:r>
          </a:p>
          <a:p>
            <a:r>
              <a:rPr lang="en-US" altLang="zh-CN" dirty="0"/>
              <a:t>Example: How to generate </a:t>
            </a:r>
            <a:r>
              <a:rPr lang="en-US" altLang="zh-CN" i="1" dirty="0">
                <a:solidFill>
                  <a:srgbClr val="0E419C"/>
                </a:solidFill>
              </a:rPr>
              <a:t>a flight</a:t>
            </a:r>
            <a:r>
              <a:rPr lang="en-US" altLang="zh-CN" dirty="0"/>
              <a:t> from a set of rules?</a:t>
            </a:r>
          </a:p>
          <a:p>
            <a:pPr lvl="1"/>
            <a:r>
              <a:rPr lang="en-US" altLang="zh-CN" dirty="0"/>
              <a:t>1)</a:t>
            </a:r>
            <a:r>
              <a:rPr lang="zh-CN" altLang="en-US" dirty="0"/>
              <a:t> </a:t>
            </a:r>
            <a:r>
              <a:rPr lang="en-US" altLang="zh-CN" dirty="0"/>
              <a:t>So starting from the symbol: </a:t>
            </a:r>
            <a:r>
              <a:rPr lang="en-US" altLang="zh-CN" i="1" dirty="0"/>
              <a:t>NP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2) use the rule to rewrite NP as: </a:t>
            </a:r>
            <a:r>
              <a:rPr lang="en-US" altLang="zh-CN" i="1" dirty="0"/>
              <a:t>Det Nominal </a:t>
            </a:r>
          </a:p>
          <a:p>
            <a:pPr lvl="1"/>
            <a:r>
              <a:rPr lang="en-US" altLang="zh-CN" dirty="0"/>
              <a:t>3) rewrite Nominal as Noun: </a:t>
            </a:r>
            <a:r>
              <a:rPr lang="en-US" altLang="zh-CN" i="1" dirty="0"/>
              <a:t>Det Noun </a:t>
            </a:r>
          </a:p>
          <a:p>
            <a:pPr lvl="1"/>
            <a:r>
              <a:rPr lang="en-US" altLang="zh-CN" dirty="0"/>
              <a:t>4) and finally rewrite these parts-of-speech as: </a:t>
            </a:r>
            <a:r>
              <a:rPr lang="en-US" altLang="zh-CN" i="1" dirty="0"/>
              <a:t>a flight</a:t>
            </a:r>
          </a:p>
          <a:p>
            <a:r>
              <a:rPr lang="en-US" altLang="zh-CN" dirty="0"/>
              <a:t>We say the string </a:t>
            </a:r>
            <a:r>
              <a:rPr lang="en-US" altLang="zh-CN" i="1" dirty="0"/>
              <a:t>a flight</a:t>
            </a:r>
            <a:r>
              <a:rPr lang="en-US" altLang="zh-CN" dirty="0"/>
              <a:t> can be </a:t>
            </a:r>
            <a:r>
              <a:rPr lang="en-US" altLang="zh-CN" i="1" dirty="0">
                <a:solidFill>
                  <a:srgbClr val="FF0000"/>
                </a:solidFill>
              </a:rPr>
              <a:t>derived</a:t>
            </a:r>
            <a:r>
              <a:rPr lang="en-US" altLang="zh-CN" dirty="0"/>
              <a:t> from the non-terminal NP.</a:t>
            </a:r>
          </a:p>
          <a:p>
            <a:r>
              <a:rPr lang="en-US" altLang="zh-CN" dirty="0"/>
              <a:t>This sequence of rule expansions is called a </a:t>
            </a:r>
            <a:r>
              <a:rPr lang="en-US" altLang="zh-CN" i="1" dirty="0">
                <a:solidFill>
                  <a:srgbClr val="FF0000"/>
                </a:solidFill>
              </a:rPr>
              <a:t>derivation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79C675-0193-4C92-9366-4B32F4C1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4595C7-6CB2-4CC4-ADF0-EA0044EC6633}"/>
              </a:ext>
            </a:extLst>
          </p:cNvPr>
          <p:cNvSpPr txBox="1"/>
          <p:nvPr/>
        </p:nvSpPr>
        <p:spPr>
          <a:xfrm>
            <a:off x="8347542" y="2735124"/>
            <a:ext cx="35206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NP → Det Nominal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NP → ProperNoun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Nominal → Noun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Det → 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Det → the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/>
                </a:solidFill>
              </a:rPr>
              <a:t>Noun  → flight</a:t>
            </a:r>
          </a:p>
        </p:txBody>
      </p:sp>
    </p:spTree>
    <p:extLst>
      <p:ext uri="{BB962C8B-B14F-4D97-AF65-F5344CB8AC3E}">
        <p14:creationId xmlns:p14="http://schemas.microsoft.com/office/powerpoint/2010/main" val="3008135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19117-B5AC-4826-B93A-9BBDBADD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derivation as a parse tree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E2F97-0113-40D6-8401-020FE6A9B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40" y="1078283"/>
            <a:ext cx="5110673" cy="2350717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A </a:t>
            </a:r>
            <a:r>
              <a:rPr lang="en-US" altLang="zh-CN" b="1" dirty="0">
                <a:solidFill>
                  <a:srgbClr val="0E419C"/>
                </a:solidFill>
              </a:rPr>
              <a:t>parse tree </a:t>
            </a:r>
            <a:r>
              <a:rPr lang="en-US" altLang="zh-CN" dirty="0"/>
              <a:t>for “</a:t>
            </a:r>
            <a:r>
              <a:rPr lang="en-US" altLang="zh-CN" dirty="0">
                <a:solidFill>
                  <a:srgbClr val="0E419C"/>
                </a:solidFill>
              </a:rPr>
              <a:t>a flight</a:t>
            </a:r>
            <a:r>
              <a:rPr lang="en-US" altLang="zh-CN" dirty="0"/>
              <a:t>”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NP → Det Nominal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Det → a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Nominal → Noun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Noun </a:t>
            </a:r>
            <a:r>
              <a:rPr lang="en-US" altLang="zh-CN" b="1" dirty="0"/>
              <a:t>→</a:t>
            </a:r>
            <a:r>
              <a:rPr lang="en-US" altLang="zh-CN" dirty="0"/>
              <a:t> flight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76B96C-A08C-4906-96C2-C1E7144F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87DF36-878F-4A76-A4E1-BD07BC4D174E}"/>
              </a:ext>
            </a:extLst>
          </p:cNvPr>
          <p:cNvSpPr txBox="1"/>
          <p:nvPr/>
        </p:nvSpPr>
        <p:spPr>
          <a:xfrm>
            <a:off x="2407683" y="3464201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NP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374B2C-C5C0-4425-B99A-3EE3DFC9F25C}"/>
              </a:ext>
            </a:extLst>
          </p:cNvPr>
          <p:cNvSpPr txBox="1"/>
          <p:nvPr/>
        </p:nvSpPr>
        <p:spPr>
          <a:xfrm>
            <a:off x="1649465" y="4242125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Det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B18DE2-9A82-4B8F-AB10-95310B0392B9}"/>
              </a:ext>
            </a:extLst>
          </p:cNvPr>
          <p:cNvSpPr txBox="1"/>
          <p:nvPr/>
        </p:nvSpPr>
        <p:spPr>
          <a:xfrm>
            <a:off x="2792807" y="4247264"/>
            <a:ext cx="1475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Nominal</a:t>
            </a:r>
            <a:endParaRPr lang="zh-CN" altLang="en-US" sz="28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2DF8584-FA73-4EDD-91BF-14F850D45EBA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2018316" y="4765345"/>
            <a:ext cx="0" cy="2941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0237BB5-A294-49B9-A453-800593AD6286}"/>
              </a:ext>
            </a:extLst>
          </p:cNvPr>
          <p:cNvSpPr txBox="1"/>
          <p:nvPr/>
        </p:nvSpPr>
        <p:spPr>
          <a:xfrm>
            <a:off x="3019632" y="5139959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Noun</a:t>
            </a:r>
            <a:endParaRPr lang="zh-CN" altLang="en-US" sz="28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8180E52-D7D4-43D5-BA9E-A1016B3CE71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018316" y="3987421"/>
            <a:ext cx="700510" cy="2547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15A2579-24BB-4B1D-B162-67532222725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718826" y="3987421"/>
            <a:ext cx="811523" cy="259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D568A32-0499-46BA-8A76-077CB4620636}"/>
              </a:ext>
            </a:extLst>
          </p:cNvPr>
          <p:cNvSpPr txBox="1"/>
          <p:nvPr/>
        </p:nvSpPr>
        <p:spPr>
          <a:xfrm>
            <a:off x="1831406" y="505952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</a:t>
            </a:r>
            <a:endParaRPr lang="zh-CN" altLang="en-US" sz="28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2861A95-F263-4122-8B8A-B6EB642189C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530349" y="4770484"/>
            <a:ext cx="0" cy="3694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75ADD4B-6BA3-4414-9355-7BF998B73E48}"/>
              </a:ext>
            </a:extLst>
          </p:cNvPr>
          <p:cNvSpPr txBox="1"/>
          <p:nvPr/>
        </p:nvSpPr>
        <p:spPr>
          <a:xfrm>
            <a:off x="2949202" y="5975840"/>
            <a:ext cx="1162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flight</a:t>
            </a:r>
            <a:endParaRPr lang="zh-CN" altLang="en-US" sz="2800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1D3DE12-88FC-47A8-9E68-C515DAE2B7C5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flipH="1">
            <a:off x="3530348" y="5663179"/>
            <a:ext cx="1" cy="3126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BC9B34C-9232-4DEE-8194-90FB231923FE}"/>
              </a:ext>
            </a:extLst>
          </p:cNvPr>
          <p:cNvSpPr txBox="1"/>
          <p:nvPr/>
        </p:nvSpPr>
        <p:spPr>
          <a:xfrm>
            <a:off x="8682329" y="3464201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NP</a:t>
            </a:r>
            <a:endParaRPr lang="zh-CN" altLang="en-US" sz="28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202045F-0E9A-4AF8-A2F0-6DD0ED6222A2}"/>
              </a:ext>
            </a:extLst>
          </p:cNvPr>
          <p:cNvSpPr txBox="1"/>
          <p:nvPr/>
        </p:nvSpPr>
        <p:spPr>
          <a:xfrm>
            <a:off x="7924111" y="4242125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Det</a:t>
            </a:r>
            <a:endParaRPr lang="zh-CN" altLang="en-US" sz="28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D4C32C-62EA-4536-8EC0-4134A4D7D26C}"/>
              </a:ext>
            </a:extLst>
          </p:cNvPr>
          <p:cNvSpPr txBox="1"/>
          <p:nvPr/>
        </p:nvSpPr>
        <p:spPr>
          <a:xfrm>
            <a:off x="9067453" y="4247264"/>
            <a:ext cx="1475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Nominal</a:t>
            </a:r>
            <a:endParaRPr lang="zh-CN" altLang="en-US" sz="2800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187BC39-9ED4-4B79-8841-6A69218DB268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8292962" y="4765345"/>
            <a:ext cx="0" cy="2941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FBEB2AA-9C21-4D98-8C3E-5629E01C935A}"/>
              </a:ext>
            </a:extLst>
          </p:cNvPr>
          <p:cNvSpPr txBox="1"/>
          <p:nvPr/>
        </p:nvSpPr>
        <p:spPr>
          <a:xfrm>
            <a:off x="9294278" y="5139959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Noun</a:t>
            </a:r>
            <a:endParaRPr lang="zh-CN" altLang="en-US" sz="2800" dirty="0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0A3F168E-D038-4B67-A1A2-FFE748D1CC65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 flipH="1">
            <a:off x="8292962" y="3987421"/>
            <a:ext cx="700510" cy="2547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1D889835-7070-40C0-9876-756BA331762E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>
            <a:off x="8993472" y="3987421"/>
            <a:ext cx="811523" cy="2598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81599C02-8702-491F-BB67-343DED702FB9}"/>
              </a:ext>
            </a:extLst>
          </p:cNvPr>
          <p:cNvSpPr txBox="1"/>
          <p:nvPr/>
        </p:nvSpPr>
        <p:spPr>
          <a:xfrm>
            <a:off x="8106052" y="505952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</a:t>
            </a:r>
            <a:endParaRPr lang="zh-CN" altLang="en-US" sz="2800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6EDABF5-E6EB-4708-9F8F-817EBE6AE86A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9804995" y="4770484"/>
            <a:ext cx="0" cy="3694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62032AC2-BA5B-422F-BCBD-DFF67957DA91}"/>
              </a:ext>
            </a:extLst>
          </p:cNvPr>
          <p:cNvSpPr txBox="1"/>
          <p:nvPr/>
        </p:nvSpPr>
        <p:spPr>
          <a:xfrm>
            <a:off x="9223848" y="5975840"/>
            <a:ext cx="1162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flight</a:t>
            </a:r>
            <a:endParaRPr lang="zh-CN" altLang="en-US" sz="2800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B6E8818-5CD9-4322-A152-8046B0BCF708}"/>
              </a:ext>
            </a:extLst>
          </p:cNvPr>
          <p:cNvCxnSpPr>
            <a:cxnSpLocks/>
            <a:stCxn id="45" idx="2"/>
            <a:endCxn id="50" idx="0"/>
          </p:cNvCxnSpPr>
          <p:nvPr/>
        </p:nvCxnSpPr>
        <p:spPr>
          <a:xfrm flipH="1">
            <a:off x="9804994" y="5663179"/>
            <a:ext cx="1" cy="3126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A28F74A9-9603-4ACB-8F64-F41AAEB7DE0F}"/>
              </a:ext>
            </a:extLst>
          </p:cNvPr>
          <p:cNvSpPr txBox="1"/>
          <p:nvPr/>
        </p:nvSpPr>
        <p:spPr>
          <a:xfrm>
            <a:off x="8800951" y="257301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6414F906-CAEB-42F4-B8A6-8052176A721B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8993472" y="3096235"/>
            <a:ext cx="0" cy="3679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33F8E60B-CA26-4951-B4B1-0CC9C55FE6BC}"/>
              </a:ext>
            </a:extLst>
          </p:cNvPr>
          <p:cNvSpPr txBox="1"/>
          <p:nvPr/>
        </p:nvSpPr>
        <p:spPr>
          <a:xfrm>
            <a:off x="6200952" y="1073144"/>
            <a:ext cx="58547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800" b="1" dirty="0">
                <a:solidFill>
                  <a:srgbClr val="FF0000"/>
                </a:solidFill>
              </a:rPr>
              <a:t>Start symbol</a:t>
            </a:r>
            <a:r>
              <a:rPr lang="en-US" altLang="zh-CN" sz="2800" dirty="0"/>
              <a:t>: We need a start symbol so that every derivation starts from a unique symbol </a:t>
            </a: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/>
              <a:t>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11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4" grpId="0"/>
      <p:bldP spid="18" grpId="0"/>
      <p:bldP spid="41" grpId="0"/>
      <p:bldP spid="42" grpId="0"/>
      <p:bldP spid="43" grpId="0"/>
      <p:bldP spid="45" grpId="0"/>
      <p:bldP spid="48" grpId="0"/>
      <p:bldP spid="50" grpId="0"/>
      <p:bldP spid="52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EFB5C-72A4-46EA-9241-8F5479D4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derivation of a sentence - parse tree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183A4-79E6-4DEB-AC72-BC2021F4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65" y="2821263"/>
            <a:ext cx="5013494" cy="3671612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solidFill>
                  <a:srgbClr val="0E419C"/>
                </a:solidFill>
              </a:rPr>
              <a:t>Example</a:t>
            </a:r>
            <a:r>
              <a:rPr lang="en-US" altLang="zh-CN" dirty="0"/>
              <a:t>: 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dirty="0">
                <a:solidFill>
                  <a:schemeClr val="accent2"/>
                </a:solidFill>
              </a:rPr>
              <a:t>Fed raises interest rates</a:t>
            </a:r>
            <a:endParaRPr lang="en-US" altLang="zh-CN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S → NP VP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NP → Noun | Noun Noun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Noun → Fed | interest | rates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VP → Verb VP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Verb → raises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790D66-D7FC-4C7A-8952-6FD4B371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B50773-D0F0-40B0-9FEF-FF89F5F9824D}"/>
              </a:ext>
            </a:extLst>
          </p:cNvPr>
          <p:cNvSpPr txBox="1"/>
          <p:nvPr/>
        </p:nvSpPr>
        <p:spPr>
          <a:xfrm>
            <a:off x="7950751" y="143344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553894-8872-4696-A956-DF8F1ABF5B44}"/>
              </a:ext>
            </a:extLst>
          </p:cNvPr>
          <p:cNvSpPr txBox="1"/>
          <p:nvPr/>
        </p:nvSpPr>
        <p:spPr>
          <a:xfrm>
            <a:off x="6587838" y="2528415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NP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61D61F-59F8-44B4-8C27-14A544449E1D}"/>
              </a:ext>
            </a:extLst>
          </p:cNvPr>
          <p:cNvSpPr txBox="1"/>
          <p:nvPr/>
        </p:nvSpPr>
        <p:spPr>
          <a:xfrm>
            <a:off x="8943111" y="2528415"/>
            <a:ext cx="596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VP</a:t>
            </a:r>
            <a:endParaRPr lang="zh-CN" altLang="en-US" sz="2800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F266708-BBF9-40C0-9D75-0E122A4C1D13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6898981" y="3051635"/>
            <a:ext cx="5084" cy="485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B61444C-D5E5-4A29-8109-7A7CADB7E3FC}"/>
              </a:ext>
            </a:extLst>
          </p:cNvPr>
          <p:cNvSpPr txBox="1"/>
          <p:nvPr/>
        </p:nvSpPr>
        <p:spPr>
          <a:xfrm>
            <a:off x="7697356" y="3537272"/>
            <a:ext cx="900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Verb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183334-9ED9-4DE4-B4B8-10CEE42942A4}"/>
              </a:ext>
            </a:extLst>
          </p:cNvPr>
          <p:cNvSpPr txBox="1"/>
          <p:nvPr/>
        </p:nvSpPr>
        <p:spPr>
          <a:xfrm>
            <a:off x="6523045" y="4690009"/>
            <a:ext cx="751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Fed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1FBBA2-EF4D-47C0-A932-EE72106A5170}"/>
              </a:ext>
            </a:extLst>
          </p:cNvPr>
          <p:cNvSpPr txBox="1"/>
          <p:nvPr/>
        </p:nvSpPr>
        <p:spPr>
          <a:xfrm>
            <a:off x="8855187" y="5715944"/>
            <a:ext cx="1373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interest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C9CF736-1B51-4AB6-BDA9-5DDC89BD22F9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6898981" y="1956669"/>
            <a:ext cx="1244291" cy="5717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BD40094-2A45-4EAB-AA6F-1044D76E401A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8143272" y="1956669"/>
            <a:ext cx="1098158" cy="5717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8801662-66F0-4A9D-A62B-710548B27313}"/>
              </a:ext>
            </a:extLst>
          </p:cNvPr>
          <p:cNvSpPr txBox="1"/>
          <p:nvPr/>
        </p:nvSpPr>
        <p:spPr>
          <a:xfrm>
            <a:off x="6393348" y="3537272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Noun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60DB483-C23B-419F-BB2B-C400367416B9}"/>
              </a:ext>
            </a:extLst>
          </p:cNvPr>
          <p:cNvSpPr txBox="1"/>
          <p:nvPr/>
        </p:nvSpPr>
        <p:spPr>
          <a:xfrm>
            <a:off x="9974950" y="3533556"/>
            <a:ext cx="62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NP</a:t>
            </a:r>
            <a:endParaRPr lang="zh-CN" altLang="en-US" sz="2800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34FB86-2B60-44AA-B26E-2AE468EC5C38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8147736" y="3051635"/>
            <a:ext cx="1093694" cy="485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41088E2-F8B7-42F6-B2AC-559C75532918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9241430" y="3051635"/>
            <a:ext cx="1044663" cy="4819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ABE3D7A-7425-4C5A-BFF4-FE812BB66DC1}"/>
              </a:ext>
            </a:extLst>
          </p:cNvPr>
          <p:cNvSpPr txBox="1"/>
          <p:nvPr/>
        </p:nvSpPr>
        <p:spPr>
          <a:xfrm>
            <a:off x="7562127" y="4707087"/>
            <a:ext cx="1162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raises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092453E-977B-4CC2-B7EA-7DD7A42825A1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flipH="1">
            <a:off x="6898981" y="4060492"/>
            <a:ext cx="5084" cy="6295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018CF617-5BE9-42D0-81A8-E734B1EECF7D}"/>
              </a:ext>
            </a:extLst>
          </p:cNvPr>
          <p:cNvCxnSpPr>
            <a:cxnSpLocks/>
            <a:stCxn id="13" idx="2"/>
            <a:endCxn id="41" idx="0"/>
          </p:cNvCxnSpPr>
          <p:nvPr/>
        </p:nvCxnSpPr>
        <p:spPr>
          <a:xfrm flipH="1">
            <a:off x="8143273" y="4060492"/>
            <a:ext cx="4463" cy="6465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A1FA26B-03F2-4FC1-90B9-E7FEA63DEB6A}"/>
              </a:ext>
            </a:extLst>
          </p:cNvPr>
          <p:cNvSpPr txBox="1"/>
          <p:nvPr/>
        </p:nvSpPr>
        <p:spPr>
          <a:xfrm>
            <a:off x="10584288" y="5697681"/>
            <a:ext cx="1091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2"/>
                </a:solidFill>
              </a:rPr>
              <a:t>rates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98C02C39-0F68-4B10-8B48-3BBB44591A95}"/>
              </a:ext>
            </a:extLst>
          </p:cNvPr>
          <p:cNvCxnSpPr>
            <a:cxnSpLocks/>
            <a:stCxn id="22" idx="2"/>
            <a:endCxn id="53" idx="0"/>
          </p:cNvCxnSpPr>
          <p:nvPr/>
        </p:nvCxnSpPr>
        <p:spPr>
          <a:xfrm flipH="1">
            <a:off x="9536955" y="4056776"/>
            <a:ext cx="749138" cy="6332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5A58C2FB-7D78-4F1C-8214-09276CF3C803}"/>
              </a:ext>
            </a:extLst>
          </p:cNvPr>
          <p:cNvSpPr txBox="1"/>
          <p:nvPr/>
        </p:nvSpPr>
        <p:spPr>
          <a:xfrm>
            <a:off x="9026238" y="4690009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Noun</a:t>
            </a:r>
            <a:endParaRPr lang="zh-CN" altLang="en-US" sz="28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C875A21-996C-4E65-B4D9-79AA0A0E3CAD}"/>
              </a:ext>
            </a:extLst>
          </p:cNvPr>
          <p:cNvSpPr txBox="1"/>
          <p:nvPr/>
        </p:nvSpPr>
        <p:spPr>
          <a:xfrm>
            <a:off x="10615052" y="4690009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Noun</a:t>
            </a:r>
            <a:endParaRPr lang="zh-CN" altLang="en-US" sz="2800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FED08F0-CCDC-4DB2-9290-B115CCA3052F}"/>
              </a:ext>
            </a:extLst>
          </p:cNvPr>
          <p:cNvCxnSpPr>
            <a:cxnSpLocks/>
            <a:stCxn id="22" idx="2"/>
            <a:endCxn id="54" idx="0"/>
          </p:cNvCxnSpPr>
          <p:nvPr/>
        </p:nvCxnSpPr>
        <p:spPr>
          <a:xfrm>
            <a:off x="10286093" y="4056776"/>
            <a:ext cx="839676" cy="6332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0124864-E8B6-4150-BC7B-D0975B40F337}"/>
              </a:ext>
            </a:extLst>
          </p:cNvPr>
          <p:cNvCxnSpPr>
            <a:cxnSpLocks/>
            <a:stCxn id="53" idx="2"/>
            <a:endCxn id="15" idx="0"/>
          </p:cNvCxnSpPr>
          <p:nvPr/>
        </p:nvCxnSpPr>
        <p:spPr>
          <a:xfrm>
            <a:off x="9536955" y="5213229"/>
            <a:ext cx="5215" cy="5027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44CF322-62B3-4506-BC79-7F473AAC10FB}"/>
              </a:ext>
            </a:extLst>
          </p:cNvPr>
          <p:cNvCxnSpPr>
            <a:cxnSpLocks/>
            <a:stCxn id="54" idx="2"/>
            <a:endCxn id="50" idx="0"/>
          </p:cNvCxnSpPr>
          <p:nvPr/>
        </p:nvCxnSpPr>
        <p:spPr>
          <a:xfrm>
            <a:off x="11125769" y="5213229"/>
            <a:ext cx="4467" cy="484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4AD9CB9-D021-4FA6-B35C-FB3F01A1FBB6}"/>
              </a:ext>
            </a:extLst>
          </p:cNvPr>
          <p:cNvSpPr txBox="1"/>
          <p:nvPr/>
        </p:nvSpPr>
        <p:spPr>
          <a:xfrm>
            <a:off x="530180" y="1043771"/>
            <a:ext cx="62132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800" dirty="0"/>
              <a:t>If we have rules, A → a, A → b, A → c, then just write A → a | b | c</a:t>
            </a:r>
          </a:p>
        </p:txBody>
      </p:sp>
    </p:spTree>
    <p:extLst>
      <p:ext uri="{BB962C8B-B14F-4D97-AF65-F5344CB8AC3E}">
        <p14:creationId xmlns:p14="http://schemas.microsoft.com/office/powerpoint/2010/main" val="31802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3" grpId="0"/>
      <p:bldP spid="14" grpId="0"/>
      <p:bldP spid="15" grpId="0"/>
      <p:bldP spid="21" grpId="0"/>
      <p:bldP spid="22" grpId="0"/>
      <p:bldP spid="41" grpId="0"/>
      <p:bldP spid="50" grpId="0"/>
      <p:bldP spid="53" grpId="0"/>
      <p:bldP spid="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A912F-C0DC-480B-9A08-ECDD2644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derivation of a sentence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89080C-21DC-4D4A-AB2A-EB750F1BF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29" y="1098254"/>
            <a:ext cx="10923588" cy="5518605"/>
          </a:xfrm>
        </p:spPr>
        <p:txBody>
          <a:bodyPr lIns="90000"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noun phrase followed by a verb phrase (</a:t>
            </a:r>
            <a:r>
              <a:rPr lang="en-US" altLang="zh-CN" dirty="0">
                <a:solidFill>
                  <a:srgbClr val="0E419C"/>
                </a:solidFill>
              </a:rPr>
              <a:t>VP</a:t>
            </a:r>
            <a:r>
              <a:rPr lang="en-US" altLang="zh-CN" dirty="0"/>
              <a:t>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E419C"/>
                </a:solidFill>
              </a:rPr>
              <a:t>S → NP VP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But what is exactly a VP?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1) a verb followed by a NP: </a:t>
            </a:r>
            <a:r>
              <a:rPr lang="en-US" altLang="zh-CN" dirty="0">
                <a:solidFill>
                  <a:srgbClr val="0E419C"/>
                </a:solidFill>
              </a:rPr>
              <a:t>VP → Verb NP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altLang="zh-CN" i="1" dirty="0"/>
              <a:t>I </a:t>
            </a:r>
            <a:r>
              <a:rPr lang="en-US" altLang="zh-CN" i="1" dirty="0">
                <a:solidFill>
                  <a:srgbClr val="00B050"/>
                </a:solidFill>
              </a:rPr>
              <a:t>prefer a morning flight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2) a verb followed by a prepositional (PP): </a:t>
            </a:r>
            <a:r>
              <a:rPr lang="en-US" altLang="zh-CN" dirty="0">
                <a:solidFill>
                  <a:srgbClr val="0E419C"/>
                </a:solidFill>
              </a:rPr>
              <a:t>VP → Verb PP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altLang="zh-CN" i="1" dirty="0"/>
              <a:t>Students</a:t>
            </a:r>
            <a:r>
              <a:rPr lang="en-US" altLang="zh-CN" i="1" dirty="0">
                <a:solidFill>
                  <a:srgbClr val="00B050"/>
                </a:solidFill>
              </a:rPr>
              <a:t> leave on Thursday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3) a verb followed by a NP and a prepositional (PP): </a:t>
            </a:r>
            <a:r>
              <a:rPr lang="en-US" altLang="zh-CN" dirty="0">
                <a:solidFill>
                  <a:srgbClr val="0E419C"/>
                </a:solidFill>
              </a:rPr>
              <a:t>VP → Verb NP PP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altLang="zh-CN" i="1" dirty="0"/>
              <a:t>Students </a:t>
            </a:r>
            <a:r>
              <a:rPr lang="en-US" altLang="zh-CN" i="1" dirty="0">
                <a:solidFill>
                  <a:srgbClr val="00B050"/>
                </a:solidFill>
              </a:rPr>
              <a:t>leave Shanghai in the morning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Many others …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PP generally has a preposition followed by a noun phrase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E419C"/>
                </a:solidFill>
              </a:rPr>
              <a:t>PP → Preposition NP		</a:t>
            </a:r>
            <a:r>
              <a:rPr lang="en-US" altLang="zh-CN" dirty="0"/>
              <a:t>Example: </a:t>
            </a:r>
            <a:r>
              <a:rPr lang="en-US" altLang="zh-CN" i="1" dirty="0">
                <a:solidFill>
                  <a:schemeClr val="accent5"/>
                </a:solidFill>
              </a:rPr>
              <a:t>from Shanghai, on Wednesday, 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3BFD4E-A29C-4253-9805-7C7ADAB1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5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9A090-88C9-497E-94B9-0A7D8312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Grammar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D87DE-8901-4EA4-BA9D-60574E6B1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60" y="1227817"/>
            <a:ext cx="11521456" cy="526505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S → NP VP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Exp: I + want a morning flight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NP → Pronoun | Proper-Noun | Det Nominal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Exp: I | Shanghai | a + flight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Nominal → Nominal Noun | Noun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Exp: morning + flight | flights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VP → Verb | Verb NP | Verb NP PP | Verb PP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Exp: do | want + a flight | leave + Shanghai + at night | leave + on Thursday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PP → Preposition NP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Exp: from + Shanghai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E419C"/>
                </a:solidFill>
              </a:rPr>
              <a:t>All rules from Lexicon</a:t>
            </a:r>
            <a:endParaRPr lang="zh-CN" altLang="en-US" dirty="0">
              <a:solidFill>
                <a:srgbClr val="0E419C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EC69EB-A342-4465-A198-B9E555E4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2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EB3A5-BB02-4B93-B935-6276F7E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Grammar rules - Lexicon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963DF6-B491-43E5-86A8-3C81992AB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1024182"/>
            <a:ext cx="11745022" cy="4517681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b="1" dirty="0">
                <a:solidFill>
                  <a:srgbClr val="0E419C"/>
                </a:solidFill>
              </a:rPr>
              <a:t>Lexicon</a:t>
            </a:r>
            <a:r>
              <a:rPr lang="en-US" altLang="zh-CN" dirty="0"/>
              <a:t>: a lexicon is the </a:t>
            </a:r>
            <a:r>
              <a:rPr lang="en-US" altLang="zh-CN" dirty="0">
                <a:solidFill>
                  <a:srgbClr val="0E419C"/>
                </a:solidFill>
              </a:rPr>
              <a:t>set</a:t>
            </a:r>
            <a:r>
              <a:rPr lang="en-US" altLang="zh-CN" dirty="0"/>
              <a:t> of rules that introduce terminal symbols.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Noun → flights | flight | breeze | trip | morning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Verb → is | prefer | like | need | want | fly | do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Adjective → cheapest | non-stop | first | latest | other | direct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Pronoun → me | I | you | it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Proper-Noun → Alaska | Baltimore | Los Angeles | Chicago | United | American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Determiner → the | a | an | this | these | that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Preposition → from | to | on | near | in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Conjunction → and | or | but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0BBC15-00F7-422D-90F4-6F0BC4C1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306B3CA-9151-40A3-A53B-2552023132CB}"/>
              </a:ext>
            </a:extLst>
          </p:cNvPr>
          <p:cNvSpPr txBox="1"/>
          <p:nvPr/>
        </p:nvSpPr>
        <p:spPr>
          <a:xfrm>
            <a:off x="1289332" y="5844440"/>
            <a:ext cx="57199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above is from ATIS (Air Traffic Information System)-language.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04EF01-2441-499B-A2B7-92BB1CBE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944" y="5093683"/>
            <a:ext cx="4323208" cy="14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13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2276E-F241-4F30-A604-3042F4D1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rules in English grammar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EAE276-2145-47DF-9A59-E17AB3DC3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10008961" cy="5508233"/>
              </a:xfrm>
            </p:spPr>
            <p:txBody>
              <a:bodyPr>
                <a:normAutofit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1) Declarative structure: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𝑉𝑃</m:t>
                    </m:r>
                  </m:oMath>
                </a14:m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>
                    <a:solidFill>
                      <a:srgbClr val="00B0F0"/>
                    </a:solidFill>
                  </a:rPr>
                  <a:t>The flight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should be eleven a.m. tomorrow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2) Imperative structure: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𝑉𝑃</m:t>
                    </m:r>
                  </m:oMath>
                </a14:m>
                <a:endParaRPr lang="en-US" altLang="zh-CN" b="0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>
                    <a:solidFill>
                      <a:srgbClr val="00B050"/>
                    </a:solidFill>
                  </a:rPr>
                  <a:t>Show the lowest fare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3) Yes-no questions structure: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Aux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𝑉𝑃</m:t>
                    </m:r>
                  </m:oMath>
                </a14:m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>
                    <a:solidFill>
                      <a:schemeClr val="accent2"/>
                    </a:solidFill>
                  </a:rPr>
                  <a:t>Does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B0F0"/>
                    </a:solidFill>
                  </a:rPr>
                  <a:t>American’s flight eighteen twenty five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serve dinner?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4a) Wh-questions structure: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𝑉𝑃</m:t>
                    </m:r>
                  </m:oMath>
                </a14:m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u="sng" dirty="0">
                    <a:solidFill>
                      <a:schemeClr val="accent2"/>
                    </a:solidFill>
                  </a:rPr>
                  <a:t>What</a:t>
                </a:r>
                <a:r>
                  <a:rPr lang="en-US" altLang="zh-CN" u="sng" dirty="0"/>
                  <a:t> </a:t>
                </a:r>
                <a:r>
                  <a:rPr lang="en-US" altLang="zh-CN" u="sng" dirty="0">
                    <a:solidFill>
                      <a:srgbClr val="00B0F0"/>
                    </a:solidFill>
                  </a:rPr>
                  <a:t>airlines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fly from Burbank to Denver?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4b) Wh-questions structure: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Aux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𝑉𝑃</m:t>
                    </m:r>
                  </m:oMath>
                </a14:m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u="sng" dirty="0">
                    <a:solidFill>
                      <a:schemeClr val="accent2"/>
                    </a:solidFill>
                  </a:rPr>
                  <a:t>What</a:t>
                </a:r>
                <a:r>
                  <a:rPr lang="en-US" altLang="zh-CN" u="sng" dirty="0"/>
                  <a:t> </a:t>
                </a:r>
                <a:r>
                  <a:rPr lang="en-US" altLang="zh-CN" u="sng" dirty="0">
                    <a:solidFill>
                      <a:srgbClr val="00B0F0"/>
                    </a:solidFill>
                  </a:rPr>
                  <a:t>flights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do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B0F0"/>
                    </a:solidFill>
                  </a:rPr>
                  <a:t>you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have from Burbank to Tacoma Washington?</a:t>
                </a:r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EAE276-2145-47DF-9A59-E17AB3DC3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10008961" cy="5508233"/>
              </a:xfrm>
              <a:blipFill>
                <a:blip r:embed="rId3"/>
                <a:stretch>
                  <a:fillRect l="-1014" t="-20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C229A3-0A26-46CF-909F-173CED1D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64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3F99-153E-4D0E-A949-1469CE54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Rules of Phrases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6D0445-D664-4BD4-8EB0-B623EA400D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6" y="1108433"/>
                <a:ext cx="10270218" cy="550823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The noun phrase rules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Nominal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Nominal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Noun</m:t>
                    </m:r>
                  </m:oMath>
                </a14:m>
                <a:r>
                  <a:rPr lang="en-US" altLang="zh-CN" dirty="0"/>
                  <a:t>:  the flights, any flights, some flights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mtClean="0">
                        <a:solidFill>
                          <a:srgbClr val="0070C0"/>
                        </a:solidFill>
                      </a:rPr>
                      <m:t>Nominal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rgbClr val="0070C0"/>
                        </a:solidFill>
                      </a:rPr>
                      <m:t> → 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rgbClr val="0070C0"/>
                        </a:solidFill>
                      </a:rPr>
                      <m:t>Nominal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rgbClr val="0070C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smtClean="0">
                        <a:solidFill>
                          <a:srgbClr val="0070C0"/>
                        </a:solidFill>
                      </a:rPr>
                      <m:t>PP</m:t>
                    </m:r>
                  </m:oMath>
                </a14:m>
                <a:r>
                  <a:rPr lang="en-US" altLang="zh-CN" dirty="0"/>
                  <a:t>: all flights [from Cleveland] [to Newark]</a:t>
                </a:r>
              </a:p>
              <a:p>
                <a:r>
                  <a:rPr lang="en-US" altLang="zh-CN" dirty="0"/>
                  <a:t>The verb phrase rules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𝑉𝑃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Verb</m:t>
                    </m:r>
                  </m:oMath>
                </a14:m>
                <a:r>
                  <a:rPr lang="en-US" altLang="zh-CN" dirty="0"/>
                  <a:t>: disappear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𝑉𝑃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Verb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US" altLang="zh-CN" dirty="0"/>
                  <a:t>: prefer a morning flight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𝑉𝑃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Verb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𝑃𝑃</m:t>
                    </m:r>
                  </m:oMath>
                </a14:m>
                <a:r>
                  <a:rPr lang="en-US" altLang="zh-CN" dirty="0"/>
                  <a:t>: leave Boston in the morning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𝑉𝑃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Verb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𝑃𝑃</m:t>
                    </m:r>
                  </m:oMath>
                </a14:m>
                <a:r>
                  <a:rPr lang="en-US" altLang="zh-CN" dirty="0"/>
                  <a:t>: leaving on Thursday</a:t>
                </a:r>
              </a:p>
              <a:p>
                <a:r>
                  <a:rPr lang="en-US" altLang="zh-CN" dirty="0"/>
                  <a:t>Coordination rules: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96D0445-D664-4BD4-8EB0-B623EA400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6" y="1108433"/>
                <a:ext cx="10270218" cy="5508233"/>
              </a:xfrm>
              <a:blipFill>
                <a:blip r:embed="rId3"/>
                <a:stretch>
                  <a:fillRect l="-864" t="-25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FD1043-4F0E-4C64-8174-32AA50C5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444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BB7266-06DA-4D8D-84C3-D06323D3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parse tree as a bracketed notation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21CB1-FA7E-4C4A-8FAD-C9234213A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27" y="1039863"/>
            <a:ext cx="11733898" cy="5631234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Example: </a:t>
            </a:r>
            <a:r>
              <a:rPr lang="en-US" altLang="zh-CN" i="1" dirty="0">
                <a:solidFill>
                  <a:srgbClr val="0E419C"/>
                </a:solidFill>
              </a:rPr>
              <a:t>I prefer a morning flight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altLang="zh-CN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Parse tree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altLang="zh-CN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altLang="zh-CN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more compact format </a:t>
            </a:r>
            <a:r>
              <a:rPr lang="en-US" altLang="zh-CN" b="1" dirty="0">
                <a:solidFill>
                  <a:srgbClr val="0E419C"/>
                </a:solidFill>
              </a:rPr>
              <a:t>bracketed notation</a:t>
            </a:r>
            <a:r>
              <a:rPr lang="en-US" altLang="zh-CN" dirty="0"/>
              <a:t>: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[</a:t>
            </a:r>
            <a:r>
              <a:rPr lang="en-US" altLang="zh-CN" baseline="-25000" dirty="0"/>
              <a:t>S</a:t>
            </a:r>
            <a:r>
              <a:rPr lang="en-US" altLang="zh-CN" dirty="0"/>
              <a:t>[</a:t>
            </a:r>
            <a:r>
              <a:rPr lang="en-US" altLang="zh-CN" baseline="-25000" dirty="0"/>
              <a:t>NP</a:t>
            </a:r>
            <a:r>
              <a:rPr lang="en-US" altLang="zh-CN" dirty="0"/>
              <a:t> [</a:t>
            </a:r>
            <a:r>
              <a:rPr lang="en-US" altLang="zh-CN" baseline="-25000" dirty="0"/>
              <a:t>Pro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I</a:t>
            </a:r>
            <a:r>
              <a:rPr lang="en-US" altLang="zh-CN" dirty="0"/>
              <a:t>]] [</a:t>
            </a:r>
            <a:r>
              <a:rPr lang="en-US" altLang="zh-CN" baseline="-25000" dirty="0"/>
              <a:t>VP</a:t>
            </a:r>
            <a:r>
              <a:rPr lang="en-US" altLang="zh-CN" dirty="0"/>
              <a:t> [</a:t>
            </a:r>
            <a:r>
              <a:rPr lang="en-US" altLang="zh-CN" baseline="-25000" dirty="0"/>
              <a:t>V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prefer</a:t>
            </a:r>
            <a:r>
              <a:rPr lang="en-US" altLang="zh-CN" dirty="0"/>
              <a:t>] [</a:t>
            </a:r>
            <a:r>
              <a:rPr lang="en-US" altLang="zh-CN" baseline="-25000" dirty="0"/>
              <a:t>NP</a:t>
            </a:r>
            <a:r>
              <a:rPr lang="en-US" altLang="zh-CN" dirty="0"/>
              <a:t> [</a:t>
            </a:r>
            <a:r>
              <a:rPr lang="en-US" altLang="zh-CN" baseline="-25000" dirty="0"/>
              <a:t>Det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a</a:t>
            </a:r>
            <a:r>
              <a:rPr lang="en-US" altLang="zh-CN" dirty="0"/>
              <a:t>] [</a:t>
            </a:r>
            <a:r>
              <a:rPr lang="en-US" altLang="zh-CN" baseline="-25000" dirty="0"/>
              <a:t>Nom</a:t>
            </a:r>
            <a:r>
              <a:rPr lang="en-US" altLang="zh-CN" dirty="0"/>
              <a:t> [</a:t>
            </a:r>
            <a:r>
              <a:rPr lang="en-US" altLang="zh-CN" baseline="-25000" dirty="0"/>
              <a:t>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morning</a:t>
            </a:r>
            <a:r>
              <a:rPr lang="en-US" altLang="zh-CN" dirty="0"/>
              <a:t>] [</a:t>
            </a:r>
            <a:r>
              <a:rPr lang="en-US" altLang="zh-CN" baseline="-25000" dirty="0"/>
              <a:t>Nom</a:t>
            </a:r>
            <a:r>
              <a:rPr lang="en-US" altLang="zh-CN" dirty="0"/>
              <a:t> [</a:t>
            </a:r>
            <a:r>
              <a:rPr lang="en-US" altLang="zh-CN" baseline="-25000" dirty="0"/>
              <a:t>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flight</a:t>
            </a:r>
            <a:r>
              <a:rPr lang="en-US" altLang="zh-CN" dirty="0"/>
              <a:t>]]]]]] </a:t>
            </a:r>
          </a:p>
          <a:p>
            <a:pPr marL="457200" lvl="1" indent="0">
              <a:spcBef>
                <a:spcPts val="60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8B463-B26D-4923-B523-19D46B92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574441-1886-4D09-BC18-1C8686D39DC5}"/>
              </a:ext>
            </a:extLst>
          </p:cNvPr>
          <p:cNvSpPr txBox="1"/>
          <p:nvPr/>
        </p:nvSpPr>
        <p:spPr>
          <a:xfrm>
            <a:off x="7134918" y="112071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C6D591-6123-4E60-8BBC-F73810CAE3F9}"/>
              </a:ext>
            </a:extLst>
          </p:cNvPr>
          <p:cNvSpPr txBox="1"/>
          <p:nvPr/>
        </p:nvSpPr>
        <p:spPr>
          <a:xfrm>
            <a:off x="5764391" y="1790252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NP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1A5697-30AF-496C-A21A-4BAEBCF6AE9A}"/>
              </a:ext>
            </a:extLst>
          </p:cNvPr>
          <p:cNvSpPr txBox="1"/>
          <p:nvPr/>
        </p:nvSpPr>
        <p:spPr>
          <a:xfrm>
            <a:off x="8119664" y="179025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VP</a:t>
            </a:r>
            <a:endParaRPr lang="zh-CN" altLang="en-US" sz="20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07AA10F-9CF9-47F4-AF2A-F09D9F63EC34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6010416" y="2190362"/>
            <a:ext cx="2601" cy="309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CBBFAC7-1941-4E58-B13B-047C5CBF6EE9}"/>
              </a:ext>
            </a:extLst>
          </p:cNvPr>
          <p:cNvSpPr txBox="1"/>
          <p:nvPr/>
        </p:nvSpPr>
        <p:spPr>
          <a:xfrm>
            <a:off x="7024218" y="2499916"/>
            <a:ext cx="693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Verb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C66396-BA55-421C-B0CF-987BF1EBA36C}"/>
              </a:ext>
            </a:extLst>
          </p:cNvPr>
          <p:cNvSpPr txBox="1"/>
          <p:nvPr/>
        </p:nvSpPr>
        <p:spPr>
          <a:xfrm>
            <a:off x="5872468" y="3276055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6CC481-533D-4063-A03B-CA578DC65437}"/>
              </a:ext>
            </a:extLst>
          </p:cNvPr>
          <p:cNvSpPr txBox="1"/>
          <p:nvPr/>
        </p:nvSpPr>
        <p:spPr>
          <a:xfrm>
            <a:off x="8314018" y="403842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157B833-144D-4C2F-AFF2-5EA69424867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13017" y="1520825"/>
            <a:ext cx="1285568" cy="269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163836A-5C91-4437-A420-FC66708391D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298585" y="1520825"/>
            <a:ext cx="1060087" cy="269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FEBD116-913D-4562-9119-27493C64B4A0}"/>
              </a:ext>
            </a:extLst>
          </p:cNvPr>
          <p:cNvSpPr txBox="1"/>
          <p:nvPr/>
        </p:nvSpPr>
        <p:spPr>
          <a:xfrm>
            <a:off x="5731974" y="2499916"/>
            <a:ext cx="556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EC9568-22D3-4412-AC3E-4FEB1F5A4929}"/>
              </a:ext>
            </a:extLst>
          </p:cNvPr>
          <p:cNvSpPr txBox="1"/>
          <p:nvPr/>
        </p:nvSpPr>
        <p:spPr>
          <a:xfrm>
            <a:off x="9055629" y="2496200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NP</a:t>
            </a:r>
            <a:endParaRPr lang="zh-CN" altLang="en-US" sz="20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3C51CAE-F055-43EE-ADCD-D504B68BE7C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71140" y="2190362"/>
            <a:ext cx="987532" cy="309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874111A-3310-4F8B-9568-AFD47525065D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8358672" y="2190362"/>
            <a:ext cx="945583" cy="3058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D583265-F155-469A-80A6-9C6874CC6DD8}"/>
              </a:ext>
            </a:extLst>
          </p:cNvPr>
          <p:cNvSpPr txBox="1"/>
          <p:nvPr/>
        </p:nvSpPr>
        <p:spPr>
          <a:xfrm>
            <a:off x="6792059" y="3273713"/>
            <a:ext cx="1162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prefer</a:t>
            </a:r>
            <a:endParaRPr lang="zh-CN" altLang="en-US" sz="2000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117B706-62D1-4808-8C13-295F64C7F5E7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6010416" y="2900026"/>
            <a:ext cx="2475" cy="376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803C687-B961-45A9-AE07-B17271B7B635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7371140" y="2900026"/>
            <a:ext cx="2065" cy="373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D5F46DA-5F05-4450-A528-654CC5D0CA41}"/>
              </a:ext>
            </a:extLst>
          </p:cNvPr>
          <p:cNvSpPr txBox="1"/>
          <p:nvPr/>
        </p:nvSpPr>
        <p:spPr>
          <a:xfrm>
            <a:off x="9387875" y="4038426"/>
            <a:ext cx="144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Nominal</a:t>
            </a:r>
            <a:endParaRPr lang="zh-CN" altLang="en-US" sz="2000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A27A4D6-4C9D-4F20-A293-E01CA6D76C5D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8473677" y="2896310"/>
            <a:ext cx="830578" cy="3774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D50CD4E-A0CE-484A-9262-4857AC5A9886}"/>
              </a:ext>
            </a:extLst>
          </p:cNvPr>
          <p:cNvSpPr txBox="1"/>
          <p:nvPr/>
        </p:nvSpPr>
        <p:spPr>
          <a:xfrm>
            <a:off x="8183373" y="3273713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Det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A67CC4B-50F2-457D-88FF-669B84D67BE1}"/>
              </a:ext>
            </a:extLst>
          </p:cNvPr>
          <p:cNvSpPr txBox="1"/>
          <p:nvPr/>
        </p:nvSpPr>
        <p:spPr>
          <a:xfrm>
            <a:off x="10062491" y="3234062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Nominal</a:t>
            </a:r>
            <a:endParaRPr lang="zh-CN" altLang="en-US" sz="20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8F6295C-3CA1-4333-9EA2-AF0487ECB5F0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9304255" y="2896310"/>
            <a:ext cx="1311433" cy="3377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F5384DB-A315-4458-9BF4-CED66EAB8CB6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8473677" y="3673823"/>
            <a:ext cx="0" cy="3646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FDFC357-D936-423E-BCE8-33EB9655D21F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 flipH="1">
            <a:off x="10111775" y="3634172"/>
            <a:ext cx="503913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BF8CF96-E13F-4E3F-BCC7-784031326E6E}"/>
              </a:ext>
            </a:extLst>
          </p:cNvPr>
          <p:cNvSpPr txBox="1"/>
          <p:nvPr/>
        </p:nvSpPr>
        <p:spPr>
          <a:xfrm>
            <a:off x="10772218" y="4038426"/>
            <a:ext cx="810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Noun</a:t>
            </a:r>
            <a:endParaRPr lang="zh-CN" altLang="en-US" sz="2000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91EBD13-A41F-4214-8134-35131D5A495B}"/>
              </a:ext>
            </a:extLst>
          </p:cNvPr>
          <p:cNvCxnSpPr>
            <a:cxnSpLocks/>
            <a:stCxn id="24" idx="2"/>
            <a:endCxn id="43" idx="0"/>
          </p:cNvCxnSpPr>
          <p:nvPr/>
        </p:nvCxnSpPr>
        <p:spPr>
          <a:xfrm>
            <a:off x="10615688" y="3634172"/>
            <a:ext cx="561621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83A72286-4494-4EAB-AE68-95B18CCC18A3}"/>
              </a:ext>
            </a:extLst>
          </p:cNvPr>
          <p:cNvSpPr txBox="1"/>
          <p:nvPr/>
        </p:nvSpPr>
        <p:spPr>
          <a:xfrm>
            <a:off x="9706684" y="4842790"/>
            <a:ext cx="810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Noun</a:t>
            </a:r>
            <a:endParaRPr lang="zh-CN" altLang="en-US" sz="2000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D918E68-1A4F-4159-A5EA-F152C2826917}"/>
              </a:ext>
            </a:extLst>
          </p:cNvPr>
          <p:cNvCxnSpPr>
            <a:cxnSpLocks/>
            <a:stCxn id="48" idx="0"/>
            <a:endCxn id="21" idx="2"/>
          </p:cNvCxnSpPr>
          <p:nvPr/>
        </p:nvCxnSpPr>
        <p:spPr>
          <a:xfrm flipV="1">
            <a:off x="10111775" y="4438536"/>
            <a:ext cx="0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BBABE589-7275-47F2-9C02-6222454E62C5}"/>
              </a:ext>
            </a:extLst>
          </p:cNvPr>
          <p:cNvSpPr txBox="1"/>
          <p:nvPr/>
        </p:nvSpPr>
        <p:spPr>
          <a:xfrm>
            <a:off x="9547076" y="5647154"/>
            <a:ext cx="112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morning</a:t>
            </a:r>
            <a:endParaRPr lang="zh-CN" altLang="en-US" sz="2000" dirty="0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25B0F88-13BB-4209-98AE-0FDCD4633EB8}"/>
              </a:ext>
            </a:extLst>
          </p:cNvPr>
          <p:cNvCxnSpPr>
            <a:cxnSpLocks/>
            <a:stCxn id="61" idx="0"/>
            <a:endCxn id="48" idx="2"/>
          </p:cNvCxnSpPr>
          <p:nvPr/>
        </p:nvCxnSpPr>
        <p:spPr>
          <a:xfrm flipV="1">
            <a:off x="10111775" y="5242900"/>
            <a:ext cx="0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8A965925-754B-44F0-839F-E62DB2C4FFB9}"/>
              </a:ext>
            </a:extLst>
          </p:cNvPr>
          <p:cNvSpPr txBox="1"/>
          <p:nvPr/>
        </p:nvSpPr>
        <p:spPr>
          <a:xfrm>
            <a:off x="10763793" y="4842790"/>
            <a:ext cx="810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flight</a:t>
            </a:r>
            <a:endParaRPr lang="zh-CN" altLang="en-US" sz="2000" dirty="0"/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8A339FF-BE7F-41A3-BBDD-73A8712892F5}"/>
              </a:ext>
            </a:extLst>
          </p:cNvPr>
          <p:cNvCxnSpPr>
            <a:cxnSpLocks/>
            <a:stCxn id="65" idx="0"/>
            <a:endCxn id="43" idx="2"/>
          </p:cNvCxnSpPr>
          <p:nvPr/>
        </p:nvCxnSpPr>
        <p:spPr>
          <a:xfrm flipV="1">
            <a:off x="11168884" y="4438536"/>
            <a:ext cx="8425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81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624A-5E4B-4D24-BE78-8345A8EC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3990A-171E-4AA2-9E3D-DD951680F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11064875" cy="2320567"/>
          </a:xfrm>
        </p:spPr>
        <p:txBody>
          <a:bodyPr>
            <a:normAutofit/>
          </a:bodyPr>
          <a:lstStyle/>
          <a:p>
            <a:r>
              <a:rPr lang="en-US" altLang="zh-CN" dirty="0"/>
              <a:t>Constituency Parsing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1A318-CB77-41B5-9B45-98EEE0FA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59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4FB69-131D-4A8B-AB36-1CEA5A9F3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get a bracketed notation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026A5-0116-4279-9525-4C3027FB2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34" y="948665"/>
            <a:ext cx="11366416" cy="5692776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Exp:</a:t>
            </a:r>
            <a:r>
              <a:rPr lang="zh-CN" altLang="en-US" dirty="0"/>
              <a:t> </a:t>
            </a:r>
            <a:r>
              <a:rPr lang="en-US" altLang="zh-CN" i="1" dirty="0"/>
              <a:t>I prefer a morning flight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Use Pre-Order Traversal: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pre_order_traversal(root):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    print(“[”+root-&gt;data)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    for child in root.children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        if (root-&gt;child != NULL)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            pre_order_traversal(root-&gt;child)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            print(“]”)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/>
              <a:t>[</a:t>
            </a:r>
            <a:r>
              <a:rPr lang="en-US" altLang="zh-CN" baseline="-25000" dirty="0"/>
              <a:t>S</a:t>
            </a:r>
            <a:r>
              <a:rPr lang="en-US" altLang="zh-CN" dirty="0"/>
              <a:t>[</a:t>
            </a:r>
            <a:r>
              <a:rPr lang="en-US" altLang="zh-CN" baseline="-25000" dirty="0"/>
              <a:t>NP</a:t>
            </a:r>
            <a:r>
              <a:rPr lang="en-US" altLang="zh-CN" dirty="0"/>
              <a:t> [</a:t>
            </a:r>
            <a:r>
              <a:rPr lang="en-US" altLang="zh-CN" baseline="-25000" dirty="0"/>
              <a:t>Pro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I</a:t>
            </a:r>
            <a:r>
              <a:rPr lang="en-US" altLang="zh-CN" dirty="0"/>
              <a:t>]] [</a:t>
            </a:r>
            <a:r>
              <a:rPr lang="en-US" altLang="zh-CN" baseline="-25000" dirty="0"/>
              <a:t>VP</a:t>
            </a:r>
            <a:r>
              <a:rPr lang="en-US" altLang="zh-CN" dirty="0"/>
              <a:t> [</a:t>
            </a:r>
            <a:r>
              <a:rPr lang="en-US" altLang="zh-CN" baseline="-25000" dirty="0"/>
              <a:t>V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prefer</a:t>
            </a:r>
            <a:r>
              <a:rPr lang="en-US" altLang="zh-CN" dirty="0"/>
              <a:t>] [</a:t>
            </a:r>
            <a:r>
              <a:rPr lang="en-US" altLang="zh-CN" baseline="-25000" dirty="0"/>
              <a:t>NP</a:t>
            </a:r>
            <a:r>
              <a:rPr lang="en-US" altLang="zh-CN" dirty="0"/>
              <a:t> [</a:t>
            </a:r>
            <a:r>
              <a:rPr lang="en-US" altLang="zh-CN" baseline="-25000" dirty="0"/>
              <a:t>Det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a</a:t>
            </a:r>
            <a:r>
              <a:rPr lang="en-US" altLang="zh-CN" dirty="0"/>
              <a:t>] [</a:t>
            </a:r>
            <a:r>
              <a:rPr lang="en-US" altLang="zh-CN" baseline="-25000" dirty="0"/>
              <a:t>Nom</a:t>
            </a:r>
            <a:r>
              <a:rPr lang="en-US" altLang="zh-CN" dirty="0"/>
              <a:t> [</a:t>
            </a:r>
            <a:r>
              <a:rPr lang="en-US" altLang="zh-CN" baseline="-25000" dirty="0"/>
              <a:t>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morning</a:t>
            </a:r>
            <a:r>
              <a:rPr lang="en-US" altLang="zh-CN" dirty="0"/>
              <a:t>] [</a:t>
            </a:r>
            <a:r>
              <a:rPr lang="en-US" altLang="zh-CN" baseline="-25000" dirty="0"/>
              <a:t>Nom</a:t>
            </a:r>
            <a:r>
              <a:rPr lang="en-US" altLang="zh-CN" dirty="0"/>
              <a:t> [</a:t>
            </a:r>
            <a:r>
              <a:rPr lang="en-US" altLang="zh-CN" baseline="-25000" dirty="0"/>
              <a:t>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E419C"/>
                </a:solidFill>
              </a:rPr>
              <a:t>flight</a:t>
            </a:r>
            <a:r>
              <a:rPr lang="en-US" altLang="zh-CN" dirty="0"/>
              <a:t>]]]]]]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F9C662-325B-40AD-BCBA-A77B0DC2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61777E-0554-41E5-9E61-49C0CF241F3C}"/>
              </a:ext>
            </a:extLst>
          </p:cNvPr>
          <p:cNvSpPr txBox="1"/>
          <p:nvPr/>
        </p:nvSpPr>
        <p:spPr>
          <a:xfrm>
            <a:off x="7215167" y="106577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4FCC93-24F1-4A00-A157-76E35FEC0985}"/>
              </a:ext>
            </a:extLst>
          </p:cNvPr>
          <p:cNvSpPr txBox="1"/>
          <p:nvPr/>
        </p:nvSpPr>
        <p:spPr>
          <a:xfrm>
            <a:off x="5844640" y="1735307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NP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714FE4-32BC-4BDC-BCA2-6E165B11FF2F}"/>
              </a:ext>
            </a:extLst>
          </p:cNvPr>
          <p:cNvSpPr txBox="1"/>
          <p:nvPr/>
        </p:nvSpPr>
        <p:spPr>
          <a:xfrm>
            <a:off x="8199913" y="1735307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VP</a:t>
            </a:r>
            <a:endParaRPr lang="zh-CN" altLang="en-US" sz="20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7FD7D09-A228-43E5-8BED-C6236A55B194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6090665" y="2135417"/>
            <a:ext cx="2601" cy="309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08CBD70-3199-4C7F-B258-A26D2F76013F}"/>
              </a:ext>
            </a:extLst>
          </p:cNvPr>
          <p:cNvSpPr txBox="1"/>
          <p:nvPr/>
        </p:nvSpPr>
        <p:spPr>
          <a:xfrm>
            <a:off x="7104467" y="2444971"/>
            <a:ext cx="693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Verb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02BE9E-67E8-42A5-BF0A-C431151D9E08}"/>
              </a:ext>
            </a:extLst>
          </p:cNvPr>
          <p:cNvSpPr txBox="1"/>
          <p:nvPr/>
        </p:nvSpPr>
        <p:spPr>
          <a:xfrm>
            <a:off x="5952717" y="3221110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F2024-3121-4099-83AF-416B075C301A}"/>
              </a:ext>
            </a:extLst>
          </p:cNvPr>
          <p:cNvSpPr txBox="1"/>
          <p:nvPr/>
        </p:nvSpPr>
        <p:spPr>
          <a:xfrm>
            <a:off x="8394267" y="3983481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0FC9F5E-FC2A-43B4-9BE3-22B10990F5B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3266" y="1465880"/>
            <a:ext cx="1285568" cy="269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D27BF0E-C54A-4A9B-B954-880B2D02AC9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378834" y="1465880"/>
            <a:ext cx="1060087" cy="269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C03B707-0E58-425A-9B89-5FE698D7DCF8}"/>
              </a:ext>
            </a:extLst>
          </p:cNvPr>
          <p:cNvSpPr txBox="1"/>
          <p:nvPr/>
        </p:nvSpPr>
        <p:spPr>
          <a:xfrm>
            <a:off x="5812223" y="2444971"/>
            <a:ext cx="556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B1FB03-0230-46D2-BC5B-26780148FFF2}"/>
              </a:ext>
            </a:extLst>
          </p:cNvPr>
          <p:cNvSpPr txBox="1"/>
          <p:nvPr/>
        </p:nvSpPr>
        <p:spPr>
          <a:xfrm>
            <a:off x="9135878" y="244125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NP</a:t>
            </a:r>
            <a:endParaRPr lang="zh-CN" altLang="en-US" sz="20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350DD0-480E-472B-BE4C-B585511EC4F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451389" y="2135417"/>
            <a:ext cx="987532" cy="309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E064A9E-53BE-4D95-BC19-E51B97455F84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8438921" y="2135417"/>
            <a:ext cx="945583" cy="3058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F882BE9-5C05-42CF-8B79-FBC3806A4546}"/>
              </a:ext>
            </a:extLst>
          </p:cNvPr>
          <p:cNvSpPr txBox="1"/>
          <p:nvPr/>
        </p:nvSpPr>
        <p:spPr>
          <a:xfrm>
            <a:off x="6872308" y="3218768"/>
            <a:ext cx="1162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prefer</a:t>
            </a:r>
            <a:endParaRPr lang="zh-CN" altLang="en-US" sz="2000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E4CE55F-57D4-4180-9EFB-4D0C0CF7CB8D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6090665" y="2845081"/>
            <a:ext cx="2475" cy="376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911607B-7B7D-4476-923E-5878FC4BE3FF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7451389" y="2845081"/>
            <a:ext cx="2065" cy="373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2616920-797A-4BC9-9A29-304D3F8B9F4F}"/>
              </a:ext>
            </a:extLst>
          </p:cNvPr>
          <p:cNvSpPr txBox="1"/>
          <p:nvPr/>
        </p:nvSpPr>
        <p:spPr>
          <a:xfrm>
            <a:off x="9468124" y="3983481"/>
            <a:ext cx="1447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Nominal</a:t>
            </a:r>
            <a:endParaRPr lang="zh-CN" altLang="en-US" sz="2000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44DBD46-BF0D-4FC0-87B2-D095329FD9E7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8553926" y="2841365"/>
            <a:ext cx="830578" cy="3774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B550C98-44E5-491D-94AE-A53238B8D738}"/>
              </a:ext>
            </a:extLst>
          </p:cNvPr>
          <p:cNvSpPr txBox="1"/>
          <p:nvPr/>
        </p:nvSpPr>
        <p:spPr>
          <a:xfrm>
            <a:off x="8263622" y="3218768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Det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AE311A-13E2-42BB-96A6-F18DC86BAFC7}"/>
              </a:ext>
            </a:extLst>
          </p:cNvPr>
          <p:cNvSpPr txBox="1"/>
          <p:nvPr/>
        </p:nvSpPr>
        <p:spPr>
          <a:xfrm>
            <a:off x="10142740" y="3179117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Nominal</a:t>
            </a:r>
            <a:endParaRPr lang="zh-CN" altLang="en-US" sz="20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744B254-F958-44CD-A488-843189571AA2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9384504" y="2841365"/>
            <a:ext cx="1311433" cy="3377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A7B489B-ADBC-4F51-836A-AA22DFDFCD0D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8553926" y="3618878"/>
            <a:ext cx="0" cy="3646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F81DA8-0E60-4CCE-8484-6AD2A4C2E5F4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 flipH="1">
            <a:off x="10192024" y="3579227"/>
            <a:ext cx="503913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8F8217B-25D8-4EDD-8241-A9C3A50E4642}"/>
              </a:ext>
            </a:extLst>
          </p:cNvPr>
          <p:cNvSpPr txBox="1"/>
          <p:nvPr/>
        </p:nvSpPr>
        <p:spPr>
          <a:xfrm>
            <a:off x="10852467" y="3983481"/>
            <a:ext cx="810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Noun</a:t>
            </a:r>
            <a:endParaRPr lang="zh-CN" altLang="en-US" sz="2000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09AC5AD-EE9F-426B-A32A-F46AC61F3F38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10695937" y="3579227"/>
            <a:ext cx="561621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A7ECC26-571C-453F-8F38-0D12F3638F6B}"/>
              </a:ext>
            </a:extLst>
          </p:cNvPr>
          <p:cNvSpPr txBox="1"/>
          <p:nvPr/>
        </p:nvSpPr>
        <p:spPr>
          <a:xfrm>
            <a:off x="9786933" y="4787845"/>
            <a:ext cx="810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Noun</a:t>
            </a:r>
            <a:endParaRPr lang="zh-CN" altLang="en-US" sz="2000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39B250A-5A30-4FA7-AEE8-11225167E457}"/>
              </a:ext>
            </a:extLst>
          </p:cNvPr>
          <p:cNvCxnSpPr>
            <a:cxnSpLocks/>
            <a:stCxn id="30" idx="0"/>
            <a:endCxn id="21" idx="2"/>
          </p:cNvCxnSpPr>
          <p:nvPr/>
        </p:nvCxnSpPr>
        <p:spPr>
          <a:xfrm flipV="1">
            <a:off x="10192024" y="4383591"/>
            <a:ext cx="0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689E1EA-4700-41AF-8C5D-9604FD31DDB3}"/>
              </a:ext>
            </a:extLst>
          </p:cNvPr>
          <p:cNvSpPr txBox="1"/>
          <p:nvPr/>
        </p:nvSpPr>
        <p:spPr>
          <a:xfrm>
            <a:off x="9627325" y="5592209"/>
            <a:ext cx="112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morning</a:t>
            </a:r>
            <a:endParaRPr lang="zh-CN" altLang="en-US" sz="2000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CA8EF191-F68B-4A08-8FF1-5F2E58DEAD60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10192024" y="5187955"/>
            <a:ext cx="0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00A409A-2878-44AF-8E60-AD69BF5EBF65}"/>
              </a:ext>
            </a:extLst>
          </p:cNvPr>
          <p:cNvSpPr txBox="1"/>
          <p:nvPr/>
        </p:nvSpPr>
        <p:spPr>
          <a:xfrm>
            <a:off x="10844042" y="4787845"/>
            <a:ext cx="810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flight</a:t>
            </a:r>
            <a:endParaRPr lang="zh-CN" altLang="en-US" sz="2000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D1E798F-0105-4137-ACA3-9353DCA44E5A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V="1">
            <a:off x="11249133" y="4383591"/>
            <a:ext cx="8425" cy="4042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79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4396A-44EA-4F1C-AF72-07398C67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definition of CFG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2504D8-26CC-4D34-A12A-BABB17C3FB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13" y="1039585"/>
                <a:ext cx="11745022" cy="3327401"/>
              </a:xfrm>
            </p:spPr>
            <p:txBody>
              <a:bodyPr>
                <a:normAutofit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A </a:t>
                </a:r>
                <a:r>
                  <a:rPr lang="en-US" altLang="zh-CN" b="1" dirty="0">
                    <a:solidFill>
                      <a:srgbClr val="0E419C"/>
                    </a:solidFill>
                  </a:rPr>
                  <a:t>context-free grammar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is defined by a tuple: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 a set of non-terminal symbols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 set of terminal symbols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dirty="0"/>
                  <a:t> a set of </a:t>
                </a:r>
                <a:r>
                  <a:rPr lang="en-US" altLang="zh-CN" b="1" dirty="0">
                    <a:solidFill>
                      <a:srgbClr val="0E419C"/>
                    </a:solidFill>
                  </a:rPr>
                  <a:t>rules</a:t>
                </a:r>
                <a:r>
                  <a:rPr lang="en-US" altLang="zh-CN" dirty="0"/>
                  <a:t>, each of the form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S a designated start symbol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2504D8-26CC-4D34-A12A-BABB17C3F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13" y="1039585"/>
                <a:ext cx="11745022" cy="3327401"/>
              </a:xfrm>
              <a:blipFill>
                <a:blip r:embed="rId3"/>
                <a:stretch>
                  <a:fillRect l="-864" t="-3817" b="-15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823EC6-463B-4981-B5D8-A9CBD0D2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42B0655-B3EC-468D-8CE5-D945BE057C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813" y="4511640"/>
                <a:ext cx="10494430" cy="21050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are any strings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r>
                  <a:rPr lang="en-US" altLang="zh-CN" b="1" dirty="0">
                    <a:solidFill>
                      <a:srgbClr val="0E419C"/>
                    </a:solidFill>
                  </a:rPr>
                  <a:t>directly derives</a:t>
                </a:r>
                <a:r>
                  <a:rPr lang="en-US" altLang="zh-CN" dirty="0"/>
                  <a:t>, then we say that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directly derives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𝛼𝛽𝛾</m:t>
                    </m:r>
                  </m:oMath>
                </a14:m>
                <a:r>
                  <a:rPr lang="en-US" altLang="zh-CN" dirty="0"/>
                  <a:t>, 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𝛼𝛽𝛾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Derivation: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 be strings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altLang="zh-CN" dirty="0"/>
                  <a:t>, such that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b="1" dirty="0">
                    <a:solidFill>
                      <a:srgbClr val="0E419C"/>
                    </a:solidFill>
                  </a:rPr>
                  <a:t>derives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642B0655-B3EC-468D-8CE5-D945BE05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3" y="4511640"/>
                <a:ext cx="10494430" cy="2105026"/>
              </a:xfrm>
              <a:prstGeom prst="rect">
                <a:avLst/>
              </a:prstGeom>
              <a:blipFill>
                <a:blip r:embed="rId4"/>
                <a:stretch>
                  <a:fillRect l="-725" t="-7831" b="-48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675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84775-C7CF-4939-B681-792B69B2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Formal definition of CFG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DDAF8E-B4AD-4BA8-B897-00A3114C2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10672989" cy="55082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>
                    <a:solidFill>
                      <a:srgbClr val="0E419C"/>
                    </a:solidFill>
                  </a:rPr>
                  <a:t>- rule: </a:t>
                </a:r>
                <a:r>
                  <a:rPr lang="en-US" altLang="zh-CN" dirty="0"/>
                  <a:t>We allow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be the empty string: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where the empty string is denoted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: It is common to list all right-hand sides for the same left-hand side on the same line, using |. Rules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can hence be written as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>
                    <a:solidFill>
                      <a:srgbClr val="0E419C"/>
                    </a:solidFill>
                  </a:rPr>
                  <a:t>Context-free language</a:t>
                </a:r>
                <a:r>
                  <a:rPr lang="en-US" altLang="zh-CN" dirty="0"/>
                  <a:t>: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CN" dirty="0"/>
                  <a:t> generated by a grammar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as the set of strings composed of terminal symbols that can be derived from the designated start symbol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. That is,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groupChr>
                            <m:groupChrPr>
                              <m:chr m:val="⇒"/>
                              <m:vertJc m:val="bot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brk m:alnAt="2"/>
                                </m:r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e>
                          </m:groupCh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DDAF8E-B4AD-4BA8-B897-00A3114C2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10672989" cy="5508233"/>
              </a:xfrm>
              <a:blipFill>
                <a:blip r:embed="rId3"/>
                <a:stretch>
                  <a:fillRect l="-950" t="-13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589223-0A2D-4634-BCF7-FAF38C61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97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0D780-A69A-457C-8E98-F0A95650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Context-sensitive grammar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FED5D9-2A54-4952-83C5-E767036CDA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Different from context-free grammar, a context-sensitive grammar consists of rules that are 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context-sensitive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All rules in R are of the form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𝛼𝛾𝛽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zh-CN" altLang="en-US" dirty="0"/>
                  <a:t> 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/>
                  <a:t>,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d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Example: the canonical non-context-free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dirty="0"/>
                  <a:t>	</a:t>
                </a:r>
                <a:r>
                  <a:rPr lang="pl-PL" altLang="zh-CN" dirty="0"/>
                  <a:t>S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→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aBC</a:t>
                </a:r>
                <a:r>
                  <a:rPr lang="en-US" altLang="zh-CN" dirty="0"/>
                  <a:t>, </a:t>
                </a:r>
                <a:r>
                  <a:rPr lang="pl-PL" altLang="zh-CN" dirty="0"/>
                  <a:t>S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→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aSBC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dirty="0"/>
                  <a:t>	</a:t>
                </a:r>
                <a:r>
                  <a:rPr lang="pl-PL" altLang="zh-CN" dirty="0"/>
                  <a:t>CB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→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CZ</a:t>
                </a:r>
                <a:r>
                  <a:rPr lang="en-US" altLang="zh-CN" dirty="0"/>
                  <a:t>, </a:t>
                </a:r>
                <a:r>
                  <a:rPr lang="pl-PL" altLang="zh-CN" dirty="0"/>
                  <a:t>CZ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→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WZ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dirty="0"/>
                  <a:t>	</a:t>
                </a:r>
                <a:r>
                  <a:rPr lang="pl-PL" altLang="zh-CN" dirty="0"/>
                  <a:t>WZ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→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WC</a:t>
                </a:r>
                <a:r>
                  <a:rPr lang="en-US" altLang="zh-CN" dirty="0"/>
                  <a:t>, </a:t>
                </a:r>
                <a:r>
                  <a:rPr lang="pl-PL" altLang="zh-CN" dirty="0"/>
                  <a:t>WC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→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BC</a:t>
                </a:r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altLang="zh-CN" dirty="0"/>
                  <a:t>	</a:t>
                </a:r>
                <a:r>
                  <a:rPr lang="pl-PL" altLang="zh-CN" dirty="0"/>
                  <a:t>aB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→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ab</a:t>
                </a:r>
                <a:r>
                  <a:rPr lang="en-US" altLang="zh-CN" dirty="0"/>
                  <a:t>, </a:t>
                </a:r>
                <a:r>
                  <a:rPr lang="pl-PL" altLang="zh-CN" dirty="0"/>
                  <a:t>bB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→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bb</a:t>
                </a:r>
                <a:r>
                  <a:rPr lang="en-US" altLang="zh-CN" dirty="0"/>
                  <a:t>, </a:t>
                </a:r>
                <a:r>
                  <a:rPr lang="pl-PL" altLang="zh-CN" dirty="0"/>
                  <a:t>bC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→</a:t>
                </a:r>
                <a:r>
                  <a:rPr lang="en-US" altLang="zh-CN" dirty="0"/>
                  <a:t> </a:t>
                </a:r>
                <a:r>
                  <a:rPr lang="pl-PL" altLang="zh-CN" dirty="0"/>
                  <a:t>bc</a:t>
                </a:r>
                <a:r>
                  <a:rPr lang="en-US" altLang="zh-CN" dirty="0"/>
                  <a:t>, </a:t>
                </a:r>
                <a:r>
                  <a:rPr lang="pl-PL" altLang="zh-CN" dirty="0"/>
                  <a:t>cC→cc</a:t>
                </a:r>
                <a:endParaRPr lang="en-US" altLang="zh-CN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non-context-free (Hint: use </a:t>
                </a:r>
                <a:r>
                  <a:rPr lang="en-US" altLang="zh-CN" dirty="0">
                    <a:solidFill>
                      <a:schemeClr val="accent5"/>
                    </a:solidFill>
                  </a:rPr>
                  <a:t>pumping lemma</a:t>
                </a:r>
                <a:r>
                  <a:rPr lang="en-US" altLang="zh-CN" dirty="0"/>
                  <a:t>!)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4FED5D9-2A54-4952-83C5-E767036CD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2" t="-18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29D210-EBEE-4AC7-BB04-1352DCA2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97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CB99F-0CD1-49FB-8FA9-DA5FA872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Grammar equivalence and normal form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AC4F8B-604A-4D1B-AA53-BD89CB8EC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180" y="1054099"/>
                <a:ext cx="10895934" cy="5803901"/>
              </a:xfrm>
            </p:spPr>
            <p:txBody>
              <a:bodyPr lIns="90000"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rgbClr val="0E419C"/>
                    </a:solidFill>
                  </a:rPr>
                  <a:t>Chomsky normal form</a:t>
                </a:r>
                <a:r>
                  <a:rPr lang="en-US" altLang="zh-CN" dirty="0"/>
                  <a:t> (CNF): a context-free grammar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, is said to be in Chomsky normal form if all of its rules are of the form: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accent5"/>
                    </a:solidFill>
                  </a:rPr>
                  <a:t>A → BC</a:t>
                </a:r>
                <a:r>
                  <a:rPr lang="en-US" altLang="zh-CN" dirty="0"/>
                  <a:t>,   or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accent5"/>
                    </a:solidFill>
                  </a:rPr>
                  <a:t>A → a</a:t>
                </a:r>
                <a:r>
                  <a:rPr lang="en-US" altLang="zh-CN" dirty="0"/>
                  <a:t>,   or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accent5"/>
                    </a:solidFill>
                  </a:rPr>
                  <a:t>S →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457200" lvl="1" indent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altLang="zh-CN" dirty="0"/>
                  <a:t>where A, B, and C are nonterminal symbols, the letter a is a terminal symbol, S is the start symbol, and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denotes the empty string.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Every context-free grammar can be transformed into an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equivalent</a:t>
                </a:r>
                <a:r>
                  <a:rPr lang="en-US" altLang="zh-CN" dirty="0"/>
                  <a:t> one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For example, a rule of the form, A → BCD can be converted into two rules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A → BX, X → CD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solidFill>
                      <a:srgbClr val="0E419C"/>
                    </a:solidFill>
                  </a:rPr>
                  <a:t>Binary branching property</a:t>
                </a:r>
                <a:r>
                  <a:rPr lang="en-US" altLang="zh-CN" dirty="0"/>
                  <a:t>: CNF grammars are binary branching, that is they have binary trees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AC4F8B-604A-4D1B-AA53-BD89CB8EC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180" y="1054099"/>
                <a:ext cx="10895934" cy="5803901"/>
              </a:xfrm>
              <a:blipFill>
                <a:blip r:embed="rId3"/>
                <a:stretch>
                  <a:fillRect l="-1048" t="-1532" r="-1397" b="-26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5D3D77-156D-4676-91A8-AE1354D7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1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01879-1B24-4D93-8DC3-B43AECCF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Penn Treebank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B8138-DEBD-43D3-A8CC-60A60A321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999" y="1165224"/>
            <a:ext cx="6773330" cy="532765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0070C0"/>
                </a:solidFill>
              </a:rPr>
              <a:t>Treebank</a:t>
            </a:r>
            <a:r>
              <a:rPr lang="en-US" altLang="zh-CN" dirty="0"/>
              <a:t>: a treebank is a parsed text corpus that annotates syntactic or semantic sentence structure.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0070C0"/>
                </a:solidFill>
              </a:rPr>
              <a:t>Penn Treebank</a:t>
            </a:r>
            <a:r>
              <a:rPr lang="en-US" altLang="zh-CN" dirty="0"/>
              <a:t>: Penn Treebank project has produced treebanks from the Brown, Switchboard, ATIS, and Wall Street Journal corpora of English, as well as treebanks in Arabic and Chinese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Treebank I (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Marcus et al., 1993</a:t>
            </a:r>
            <a:r>
              <a:rPr lang="en-US" altLang="zh-CN" dirty="0"/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Treebank II (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Marcus et al., 1994</a:t>
            </a:r>
            <a:r>
              <a:rPr lang="en-US" altLang="zh-CN" dirty="0"/>
              <a:t>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Treebank III releases of English treebanks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347C22-AA65-4FDB-B6DC-FD42DAE3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31BAF8-DB91-4838-8AE5-1D71B1379790}"/>
              </a:ext>
            </a:extLst>
          </p:cNvPr>
          <p:cNvSpPr txBox="1"/>
          <p:nvPr/>
        </p:nvSpPr>
        <p:spPr>
          <a:xfrm>
            <a:off x="8212135" y="3853587"/>
            <a:ext cx="317182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</a:rPr>
              <a:t>Geoffrey Neil Leech </a:t>
            </a:r>
            <a:r>
              <a:rPr lang="en-US" altLang="zh-CN" sz="1400" dirty="0"/>
              <a:t>(1936 – 2014) was a specialist in English language and linguistics. He was the author, co-author, or editor of over 30 books and over 120 published papers. His main academic interests were English grammar, corpus linguistics, stylistics, pragmatics, and semantics. </a:t>
            </a:r>
            <a:r>
              <a:rPr lang="en-US" altLang="zh-CN" sz="1400" dirty="0">
                <a:solidFill>
                  <a:srgbClr val="0070C0"/>
                </a:solidFill>
              </a:rPr>
              <a:t>The term treebank, now generally applied to a parsed corpus, was coined by Leech in the 1980s.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pic>
        <p:nvPicPr>
          <p:cNvPr id="1026" name="Picture 2" descr="In memory of Geoffrey Leech">
            <a:extLst>
              <a:ext uri="{FF2B5EF4-FFF2-40B4-BE49-F238E27FC236}">
                <a16:creationId xmlns:a16="http://schemas.microsoft.com/office/drawing/2014/main" id="{C0DFEDE3-2021-476B-AA05-0D69693CB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66" y="1112837"/>
            <a:ext cx="2472919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292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F8B63-3C8C-41F6-A350-59617F71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Penn Treebank - 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C96DB-D290-4FCF-BD17-B2910D525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78" y="1118835"/>
            <a:ext cx="9488727" cy="657225"/>
          </a:xfrm>
        </p:spPr>
        <p:txBody>
          <a:bodyPr/>
          <a:lstStyle/>
          <a:p>
            <a:r>
              <a:rPr lang="en-US" altLang="zh-CN" dirty="0"/>
              <a:t>Example: </a:t>
            </a:r>
            <a:r>
              <a:rPr lang="en-US" altLang="zh-CN" dirty="0">
                <a:solidFill>
                  <a:srgbClr val="0E419C"/>
                </a:solidFill>
              </a:rPr>
              <a:t>That cold, empty sky was full of fire and light.</a:t>
            </a:r>
            <a:endParaRPr lang="zh-CN" altLang="en-US" dirty="0">
              <a:solidFill>
                <a:srgbClr val="0E419C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14FD71-77E3-432B-A433-941182ED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2796E0-46DD-4D58-89F7-18BE0252B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0"/>
          <a:stretch/>
        </p:blipFill>
        <p:spPr>
          <a:xfrm>
            <a:off x="1277828" y="2569028"/>
            <a:ext cx="3414641" cy="36215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D31C1E-0BBE-41BD-9CE0-1DBEC712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207" y="2190420"/>
            <a:ext cx="5919991" cy="42096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4B043A-9D5A-484C-BAC9-556073ECC94F}"/>
              </a:ext>
            </a:extLst>
          </p:cNvPr>
          <p:cNvSpPr txBox="1"/>
          <p:nvPr/>
        </p:nvSpPr>
        <p:spPr>
          <a:xfrm>
            <a:off x="658813" y="1860912"/>
            <a:ext cx="3681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E419C"/>
                </a:solidFill>
              </a:rPr>
              <a:t>Bracketed notation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9589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624A-5E4B-4D24-BE78-8345A8EC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3990A-171E-4AA2-9E3D-DD951680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Constituency Grammars</a:t>
            </a:r>
          </a:p>
          <a:p>
            <a:r>
              <a:rPr lang="en-US" altLang="zh-CN" dirty="0"/>
              <a:t>Constituency Parsing</a:t>
            </a:r>
          </a:p>
          <a:p>
            <a:pPr lvl="1"/>
            <a:r>
              <a:rPr lang="en-US" altLang="zh-CN" b="1" dirty="0"/>
              <a:t>Ambiguity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1A318-CB77-41B5-9B45-98EEE0FA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674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C5179-C7E0-4C27-96F3-1E754A28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joke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05ACC-31E2-48BC-9DB3-C196596F7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80" y="1078550"/>
            <a:ext cx="11211620" cy="86360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[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Groucho Marx, Animal Crackers, 1930</a:t>
            </a:r>
            <a:r>
              <a:rPr lang="en-US" altLang="zh-CN" dirty="0"/>
              <a:t>]: “One morning I shot an elephant in my pajamas. How he got into my pajamas I don’t know.”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1F5C50-6D52-4F88-B36B-04CF65FF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098" name="Picture 2" descr="Elephant in my Pajamas Note Card Gift Pack | Katrina's Cards and Gifts">
            <a:extLst>
              <a:ext uri="{FF2B5EF4-FFF2-40B4-BE49-F238E27FC236}">
                <a16:creationId xmlns:a16="http://schemas.microsoft.com/office/drawing/2014/main" id="{6A572273-D5DE-41A5-8257-2AEA3E8C8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48" y="2416627"/>
            <a:ext cx="5363928" cy="397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ne morning I shot an elephant in my pajamas. - Drawception">
            <a:extLst>
              <a:ext uri="{FF2B5EF4-FFF2-40B4-BE49-F238E27FC236}">
                <a16:creationId xmlns:a16="http://schemas.microsoft.com/office/drawing/2014/main" id="{1642F814-BA18-4009-BE06-394A583F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2534600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C508A8-D3CB-4909-9059-E8701DFB2152}"/>
              </a:ext>
            </a:extLst>
          </p:cNvPr>
          <p:cNvSpPr txBox="1"/>
          <p:nvPr/>
        </p:nvSpPr>
        <p:spPr>
          <a:xfrm>
            <a:off x="8039100" y="5756194"/>
            <a:ext cx="2756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Pics are from web.[</a:t>
            </a:r>
            <a:r>
              <a:rPr lang="en-US" altLang="zh-CN" dirty="0">
                <a:hlinkClick r:id="rId5"/>
              </a:rPr>
              <a:t>1</a:t>
            </a:r>
            <a:r>
              <a:rPr lang="en-US" altLang="zh-CN" dirty="0"/>
              <a:t>] [</a:t>
            </a:r>
            <a:r>
              <a:rPr lang="en-US" altLang="zh-CN" dirty="0">
                <a:hlinkClick r:id="rId6"/>
              </a:rPr>
              <a:t>2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C8A37B-80B9-48E4-8FFD-429049485CF9}"/>
              </a:ext>
            </a:extLst>
          </p:cNvPr>
          <p:cNvSpPr txBox="1"/>
          <p:nvPr/>
        </p:nvSpPr>
        <p:spPr>
          <a:xfrm>
            <a:off x="8652755" y="4915850"/>
            <a:ext cx="2143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 shot an elephant in my pajamas.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70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0E195-C667-4D1B-8B37-60432EE4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parse trees for an ambiguous sentence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B168B9-2044-4C29-8445-0648CE8CF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186BB7-A4F2-4FB1-98A3-300506CD4D04}"/>
              </a:ext>
            </a:extLst>
          </p:cNvPr>
          <p:cNvSpPr txBox="1"/>
          <p:nvPr/>
        </p:nvSpPr>
        <p:spPr>
          <a:xfrm>
            <a:off x="1739654" y="183204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E0BB0D-5088-4ADF-BC87-46370682652D}"/>
              </a:ext>
            </a:extLst>
          </p:cNvPr>
          <p:cNvSpPr txBox="1"/>
          <p:nvPr/>
        </p:nvSpPr>
        <p:spPr>
          <a:xfrm>
            <a:off x="940627" y="2501583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NP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1BEE19-5F31-4CB4-8CC8-97BF1109E9B3}"/>
              </a:ext>
            </a:extLst>
          </p:cNvPr>
          <p:cNvSpPr txBox="1"/>
          <p:nvPr/>
        </p:nvSpPr>
        <p:spPr>
          <a:xfrm>
            <a:off x="2318000" y="2501583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VP</a:t>
            </a:r>
            <a:endParaRPr lang="zh-CN" altLang="en-US" sz="20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93EE3AB-581F-4820-8555-4797557D0453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1186652" y="2901693"/>
            <a:ext cx="2601" cy="309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1AC5E07-D188-4555-98BC-A80307061A9A}"/>
              </a:ext>
            </a:extLst>
          </p:cNvPr>
          <p:cNvSpPr txBox="1"/>
          <p:nvPr/>
        </p:nvSpPr>
        <p:spPr>
          <a:xfrm>
            <a:off x="1628954" y="3211247"/>
            <a:ext cx="693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Verb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FCA9D3-FC26-417E-869B-D47814285145}"/>
              </a:ext>
            </a:extLst>
          </p:cNvPr>
          <p:cNvSpPr txBox="1"/>
          <p:nvPr/>
        </p:nvSpPr>
        <p:spPr>
          <a:xfrm>
            <a:off x="1048704" y="3987386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C66821-5E18-4653-A26B-A7E0F2094C12}"/>
              </a:ext>
            </a:extLst>
          </p:cNvPr>
          <p:cNvSpPr txBox="1"/>
          <p:nvPr/>
        </p:nvSpPr>
        <p:spPr>
          <a:xfrm>
            <a:off x="2441020" y="4757098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an</a:t>
            </a:r>
            <a:endParaRPr lang="zh-CN" altLang="en-US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336DDA8-1EF4-4DA0-BF4F-B4A5B7B524D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189253" y="2232156"/>
            <a:ext cx="714068" cy="269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F300B87-9A15-41BB-9098-7E7025DB620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903321" y="2232156"/>
            <a:ext cx="653687" cy="269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60035D9-5298-422A-A1E4-6A58BFF3445B}"/>
              </a:ext>
            </a:extLst>
          </p:cNvPr>
          <p:cNvSpPr txBox="1"/>
          <p:nvPr/>
        </p:nvSpPr>
        <p:spPr>
          <a:xfrm>
            <a:off x="908210" y="3211247"/>
            <a:ext cx="556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</a:t>
            </a:r>
            <a:endParaRPr lang="zh-CN" altLang="en-US" sz="2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45AE68-E2CC-4FE8-90C9-00C9D3D86B67}"/>
              </a:ext>
            </a:extLst>
          </p:cNvPr>
          <p:cNvSpPr txBox="1"/>
          <p:nvPr/>
        </p:nvSpPr>
        <p:spPr>
          <a:xfrm>
            <a:off x="2961865" y="3207531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NP</a:t>
            </a:r>
            <a:endParaRPr lang="zh-CN" altLang="en-US" sz="2000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9180ABC-455B-4CC9-B956-7B1EE7CABFC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1975876" y="2901693"/>
            <a:ext cx="581132" cy="3095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26B15C3-888E-422B-B23D-9C3285D11094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2557008" y="2901693"/>
            <a:ext cx="653483" cy="3058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4E97325-89F0-42A7-A913-89BB1D049418}"/>
              </a:ext>
            </a:extLst>
          </p:cNvPr>
          <p:cNvSpPr txBox="1"/>
          <p:nvPr/>
        </p:nvSpPr>
        <p:spPr>
          <a:xfrm>
            <a:off x="1595848" y="3985044"/>
            <a:ext cx="767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shot</a:t>
            </a:r>
            <a:endParaRPr lang="zh-CN" altLang="en-US" sz="2000" dirty="0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9772054-F98F-45CA-96FF-5502002CD114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1186652" y="3611357"/>
            <a:ext cx="2475" cy="376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F531DA6-43D8-4C9C-AEFC-3728AB0A88C3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1975876" y="3611357"/>
            <a:ext cx="3683" cy="373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851B3D6-59B1-4086-912A-861F2DF2F406}"/>
              </a:ext>
            </a:extLst>
          </p:cNvPr>
          <p:cNvSpPr txBox="1"/>
          <p:nvPr/>
        </p:nvSpPr>
        <p:spPr>
          <a:xfrm>
            <a:off x="3131944" y="4745613"/>
            <a:ext cx="1120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Nominal</a:t>
            </a:r>
            <a:endParaRPr lang="zh-CN" altLang="en-US" sz="2000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D1E0D8F-3182-42DE-B888-805DF67D231E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2672013" y="3607641"/>
            <a:ext cx="538478" cy="3774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61B3FED-E8AF-41C2-A806-D5694D0C7F76}"/>
              </a:ext>
            </a:extLst>
          </p:cNvPr>
          <p:cNvSpPr txBox="1"/>
          <p:nvPr/>
        </p:nvSpPr>
        <p:spPr>
          <a:xfrm>
            <a:off x="2381709" y="3985044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Det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0C037C-D954-4511-A3ED-9630E425741B}"/>
              </a:ext>
            </a:extLst>
          </p:cNvPr>
          <p:cNvSpPr txBox="1"/>
          <p:nvPr/>
        </p:nvSpPr>
        <p:spPr>
          <a:xfrm>
            <a:off x="3638527" y="3945393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Nominal</a:t>
            </a:r>
            <a:endParaRPr lang="zh-CN" altLang="en-US" sz="2000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5E95744-2DD2-4778-9FAF-AA47B59CBDA3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3210491" y="3607641"/>
            <a:ext cx="981233" cy="3377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F1BF9FE-8B4E-4C1A-9ACA-930FBE8B4DA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2672013" y="4385154"/>
            <a:ext cx="0" cy="3719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BE0A900-12ED-4281-91F7-782B2E7F063C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 flipH="1">
            <a:off x="3692227" y="4345503"/>
            <a:ext cx="499497" cy="4001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D0663DE-B21A-4BBC-8B49-656BDE872820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>
            <a:off x="4191724" y="4345503"/>
            <a:ext cx="1071683" cy="3951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59B5208-B7AA-42F7-9264-EE2A700D6062}"/>
              </a:ext>
            </a:extLst>
          </p:cNvPr>
          <p:cNvSpPr txBox="1"/>
          <p:nvPr/>
        </p:nvSpPr>
        <p:spPr>
          <a:xfrm>
            <a:off x="3282720" y="5554121"/>
            <a:ext cx="810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Noun</a:t>
            </a:r>
            <a:endParaRPr lang="zh-CN" altLang="en-US" sz="2000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62C0012-A2E0-4C14-91BB-07E1F202BADD}"/>
              </a:ext>
            </a:extLst>
          </p:cNvPr>
          <p:cNvCxnSpPr>
            <a:cxnSpLocks/>
            <a:stCxn id="29" idx="0"/>
            <a:endCxn id="21" idx="2"/>
          </p:cNvCxnSpPr>
          <p:nvPr/>
        </p:nvCxnSpPr>
        <p:spPr>
          <a:xfrm flipV="1">
            <a:off x="3687811" y="5145723"/>
            <a:ext cx="4416" cy="408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0DF5E2B6-C1B4-4D20-9B59-B3C64CD6490B}"/>
              </a:ext>
            </a:extLst>
          </p:cNvPr>
          <p:cNvSpPr txBox="1"/>
          <p:nvPr/>
        </p:nvSpPr>
        <p:spPr>
          <a:xfrm>
            <a:off x="3045516" y="6362629"/>
            <a:ext cx="1284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elephant</a:t>
            </a:r>
            <a:endParaRPr lang="zh-CN" altLang="en-US" sz="2000" dirty="0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6164E2F-C7B7-42CB-A08B-BEFF707F5226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 flipV="1">
            <a:off x="3687811" y="5954231"/>
            <a:ext cx="0" cy="408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0D988D75-53AC-4113-9116-62B74892DA0F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407702" y="5140753"/>
            <a:ext cx="855705" cy="469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177D36C-8966-4C09-9196-6C9258B88CC6}"/>
              </a:ext>
            </a:extLst>
          </p:cNvPr>
          <p:cNvSpPr txBox="1"/>
          <p:nvPr/>
        </p:nvSpPr>
        <p:spPr>
          <a:xfrm>
            <a:off x="5013658" y="4740643"/>
            <a:ext cx="499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PP</a:t>
            </a:r>
            <a:endParaRPr lang="zh-CN" altLang="en-US" sz="2000" dirty="0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FC4014C-2C24-40A3-A659-42AAFA62D882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5263407" y="5140753"/>
            <a:ext cx="645148" cy="469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8D05ABA-66A9-4E20-BA28-A05A3B6180A6}"/>
              </a:ext>
            </a:extLst>
          </p:cNvPr>
          <p:cNvSpPr txBox="1"/>
          <p:nvPr/>
        </p:nvSpPr>
        <p:spPr>
          <a:xfrm>
            <a:off x="4248094" y="5554121"/>
            <a:ext cx="1900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in my pajamas </a:t>
            </a:r>
            <a:endParaRPr lang="zh-CN" altLang="en-US" sz="2000" dirty="0"/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8C3B7C8-870D-4E24-80E8-39CF640F1AB0}"/>
              </a:ext>
            </a:extLst>
          </p:cNvPr>
          <p:cNvCxnSpPr>
            <a:cxnSpLocks/>
          </p:cNvCxnSpPr>
          <p:nvPr/>
        </p:nvCxnSpPr>
        <p:spPr>
          <a:xfrm>
            <a:off x="4407702" y="5615191"/>
            <a:ext cx="1500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BDD26D97-3415-4FEC-9E06-C003C8A85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94" y="1192547"/>
            <a:ext cx="10076775" cy="568590"/>
          </a:xfrm>
        </p:spPr>
        <p:txBody>
          <a:bodyPr/>
          <a:lstStyle/>
          <a:p>
            <a:r>
              <a:rPr lang="en-US" altLang="zh-CN" dirty="0"/>
              <a:t>An ambiguous sentence: </a:t>
            </a:r>
            <a:r>
              <a:rPr lang="en-US" altLang="zh-CN" i="1" dirty="0">
                <a:solidFill>
                  <a:srgbClr val="0E419C"/>
                </a:solidFill>
              </a:rPr>
              <a:t>I shot an elephant in my pajamas</a:t>
            </a:r>
            <a:endParaRPr lang="zh-CN" altLang="en-US" i="1" dirty="0">
              <a:solidFill>
                <a:srgbClr val="0E419C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6EED1A7-9198-46B7-9A92-0CDB75016EF5}"/>
              </a:ext>
            </a:extLst>
          </p:cNvPr>
          <p:cNvSpPr txBox="1"/>
          <p:nvPr/>
        </p:nvSpPr>
        <p:spPr>
          <a:xfrm>
            <a:off x="8056177" y="186246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S</a:t>
            </a:r>
            <a:endParaRPr lang="zh-CN" altLang="en-US" sz="2000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5904102-579C-42FE-8B95-581868F12331}"/>
              </a:ext>
            </a:extLst>
          </p:cNvPr>
          <p:cNvSpPr txBox="1"/>
          <p:nvPr/>
        </p:nvSpPr>
        <p:spPr>
          <a:xfrm>
            <a:off x="6721500" y="2470166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NP</a:t>
            </a:r>
            <a:endParaRPr lang="zh-CN" altLang="en-US" sz="2000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2308CBF-2124-4424-A129-B60D91EE6FBF}"/>
              </a:ext>
            </a:extLst>
          </p:cNvPr>
          <p:cNvSpPr txBox="1"/>
          <p:nvPr/>
        </p:nvSpPr>
        <p:spPr>
          <a:xfrm>
            <a:off x="8096824" y="3150392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VP</a:t>
            </a:r>
            <a:endParaRPr lang="zh-CN" altLang="en-US" sz="2000" dirty="0"/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3E2D1737-B6F4-49F8-9E04-E2C51139564D}"/>
              </a:ext>
            </a:extLst>
          </p:cNvPr>
          <p:cNvCxnSpPr>
            <a:cxnSpLocks/>
            <a:stCxn id="75" idx="2"/>
            <a:endCxn id="83" idx="0"/>
          </p:cNvCxnSpPr>
          <p:nvPr/>
        </p:nvCxnSpPr>
        <p:spPr>
          <a:xfrm flipH="1">
            <a:off x="6965476" y="2870276"/>
            <a:ext cx="4650" cy="288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2060FA0A-1D5A-4BC3-97B3-2D92EF968040}"/>
              </a:ext>
            </a:extLst>
          </p:cNvPr>
          <p:cNvSpPr txBox="1"/>
          <p:nvPr/>
        </p:nvSpPr>
        <p:spPr>
          <a:xfrm>
            <a:off x="7407778" y="3910856"/>
            <a:ext cx="693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Verb</a:t>
            </a:r>
            <a:endParaRPr lang="zh-CN" altLang="en-US" sz="2000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26BCA32-3CA2-4B7B-8EF3-983C3E9931B7}"/>
              </a:ext>
            </a:extLst>
          </p:cNvPr>
          <p:cNvSpPr txBox="1"/>
          <p:nvPr/>
        </p:nvSpPr>
        <p:spPr>
          <a:xfrm>
            <a:off x="6827528" y="3918766"/>
            <a:ext cx="2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I</a:t>
            </a:r>
            <a:endParaRPr lang="zh-CN" altLang="en-US" sz="2000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2C4CBBF-EA4B-45A2-9C3C-23FA48C2934A}"/>
              </a:ext>
            </a:extLst>
          </p:cNvPr>
          <p:cNvSpPr txBox="1"/>
          <p:nvPr/>
        </p:nvSpPr>
        <p:spPr>
          <a:xfrm>
            <a:off x="8219844" y="5456707"/>
            <a:ext cx="461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an</a:t>
            </a:r>
            <a:endParaRPr lang="zh-CN" altLang="en-US" sz="2000" dirty="0"/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41AC5587-49FC-4A5C-9154-3DD3D12157A8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 flipH="1">
            <a:off x="6970126" y="2262576"/>
            <a:ext cx="1249718" cy="20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EEF50F41-0FCD-41CA-A59C-B585C6AC3660}"/>
              </a:ext>
            </a:extLst>
          </p:cNvPr>
          <p:cNvCxnSpPr>
            <a:cxnSpLocks/>
            <a:stCxn id="74" idx="2"/>
            <a:endCxn id="108" idx="0"/>
          </p:cNvCxnSpPr>
          <p:nvPr/>
        </p:nvCxnSpPr>
        <p:spPr>
          <a:xfrm>
            <a:off x="8219844" y="2262576"/>
            <a:ext cx="1294254" cy="2364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C220D1A2-F90F-4B5E-910F-8BB1860E73E9}"/>
              </a:ext>
            </a:extLst>
          </p:cNvPr>
          <p:cNvSpPr txBox="1"/>
          <p:nvPr/>
        </p:nvSpPr>
        <p:spPr>
          <a:xfrm>
            <a:off x="6687034" y="3158828"/>
            <a:ext cx="556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</a:t>
            </a:r>
            <a:endParaRPr lang="zh-CN" altLang="en-US" sz="2000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8D5E703-1C90-4E80-9FDB-F2D594996AD2}"/>
              </a:ext>
            </a:extLst>
          </p:cNvPr>
          <p:cNvSpPr txBox="1"/>
          <p:nvPr/>
        </p:nvSpPr>
        <p:spPr>
          <a:xfrm>
            <a:off x="8740689" y="3907140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NP</a:t>
            </a:r>
            <a:endParaRPr lang="zh-CN" altLang="en-US" sz="2000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88B06721-B8F7-4FF0-8D05-BDAA934287F8}"/>
              </a:ext>
            </a:extLst>
          </p:cNvPr>
          <p:cNvCxnSpPr>
            <a:cxnSpLocks/>
            <a:stCxn id="76" idx="2"/>
            <a:endCxn id="78" idx="0"/>
          </p:cNvCxnSpPr>
          <p:nvPr/>
        </p:nvCxnSpPr>
        <p:spPr>
          <a:xfrm flipH="1">
            <a:off x="7754700" y="3550502"/>
            <a:ext cx="581132" cy="3603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C0F5B2AD-23C8-4A98-90E5-14B9F893115F}"/>
              </a:ext>
            </a:extLst>
          </p:cNvPr>
          <p:cNvCxnSpPr>
            <a:cxnSpLocks/>
            <a:stCxn id="76" idx="2"/>
            <a:endCxn id="84" idx="0"/>
          </p:cNvCxnSpPr>
          <p:nvPr/>
        </p:nvCxnSpPr>
        <p:spPr>
          <a:xfrm>
            <a:off x="8335832" y="3550502"/>
            <a:ext cx="653483" cy="3566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A864B540-B3E0-4F3A-89DA-296A0D04545E}"/>
              </a:ext>
            </a:extLst>
          </p:cNvPr>
          <p:cNvSpPr txBox="1"/>
          <p:nvPr/>
        </p:nvSpPr>
        <p:spPr>
          <a:xfrm>
            <a:off x="7374672" y="4684653"/>
            <a:ext cx="767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shot</a:t>
            </a:r>
            <a:endParaRPr lang="zh-CN" altLang="en-US" sz="2000" dirty="0"/>
          </a:p>
        </p:txBody>
      </p: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E7D848E2-5C89-4910-B46D-9D78B5AD46FB}"/>
              </a:ext>
            </a:extLst>
          </p:cNvPr>
          <p:cNvCxnSpPr>
            <a:cxnSpLocks/>
            <a:stCxn id="83" idx="2"/>
            <a:endCxn id="79" idx="0"/>
          </p:cNvCxnSpPr>
          <p:nvPr/>
        </p:nvCxnSpPr>
        <p:spPr>
          <a:xfrm>
            <a:off x="6965476" y="3558938"/>
            <a:ext cx="2475" cy="3598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7BCCA8BE-91ED-437E-B6DC-2B7A2B3EB797}"/>
              </a:ext>
            </a:extLst>
          </p:cNvPr>
          <p:cNvCxnSpPr>
            <a:cxnSpLocks/>
            <a:stCxn id="78" idx="2"/>
            <a:endCxn id="87" idx="0"/>
          </p:cNvCxnSpPr>
          <p:nvPr/>
        </p:nvCxnSpPr>
        <p:spPr>
          <a:xfrm>
            <a:off x="7754700" y="4310966"/>
            <a:ext cx="3683" cy="373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116C6BA-D0FF-4404-8A01-969CDD7624E1}"/>
              </a:ext>
            </a:extLst>
          </p:cNvPr>
          <p:cNvSpPr txBox="1"/>
          <p:nvPr/>
        </p:nvSpPr>
        <p:spPr>
          <a:xfrm>
            <a:off x="9065417" y="4645002"/>
            <a:ext cx="1120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Nominal</a:t>
            </a:r>
            <a:endParaRPr lang="zh-CN" altLang="en-US" sz="2000" dirty="0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3CCC2908-F43B-4B4D-8621-E13273E1134E}"/>
              </a:ext>
            </a:extLst>
          </p:cNvPr>
          <p:cNvCxnSpPr>
            <a:cxnSpLocks/>
            <a:stCxn id="84" idx="2"/>
            <a:endCxn id="92" idx="0"/>
          </p:cNvCxnSpPr>
          <p:nvPr/>
        </p:nvCxnSpPr>
        <p:spPr>
          <a:xfrm flipH="1">
            <a:off x="8450837" y="4307250"/>
            <a:ext cx="538478" cy="3774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24042CFB-1C1E-4C96-88B9-77D048B1E8EF}"/>
              </a:ext>
            </a:extLst>
          </p:cNvPr>
          <p:cNvSpPr txBox="1"/>
          <p:nvPr/>
        </p:nvSpPr>
        <p:spPr>
          <a:xfrm>
            <a:off x="8160533" y="4684653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Det</a:t>
            </a:r>
            <a:endParaRPr lang="zh-CN" altLang="en-US" sz="2000" dirty="0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1ACD4432-2870-4B7B-B1DE-430394747CC0}"/>
              </a:ext>
            </a:extLst>
          </p:cNvPr>
          <p:cNvCxnSpPr>
            <a:cxnSpLocks/>
            <a:stCxn id="84" idx="2"/>
            <a:endCxn id="90" idx="0"/>
          </p:cNvCxnSpPr>
          <p:nvPr/>
        </p:nvCxnSpPr>
        <p:spPr>
          <a:xfrm>
            <a:off x="8989315" y="4307250"/>
            <a:ext cx="636385" cy="3377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312DB84D-E2C5-46A3-9E12-F1784DEAADFA}"/>
              </a:ext>
            </a:extLst>
          </p:cNvPr>
          <p:cNvCxnSpPr>
            <a:cxnSpLocks/>
            <a:stCxn id="92" idx="2"/>
            <a:endCxn id="80" idx="0"/>
          </p:cNvCxnSpPr>
          <p:nvPr/>
        </p:nvCxnSpPr>
        <p:spPr>
          <a:xfrm>
            <a:off x="8450837" y="5084763"/>
            <a:ext cx="0" cy="3719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B91E4C06-3A93-4173-9D6B-C43C347DE237}"/>
              </a:ext>
            </a:extLst>
          </p:cNvPr>
          <p:cNvCxnSpPr>
            <a:cxnSpLocks/>
            <a:stCxn id="108" idx="2"/>
            <a:endCxn id="103" idx="0"/>
          </p:cNvCxnSpPr>
          <p:nvPr/>
        </p:nvCxnSpPr>
        <p:spPr>
          <a:xfrm>
            <a:off x="9514098" y="2899106"/>
            <a:ext cx="1324720" cy="180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2BD2D194-2906-48F8-B17E-EFC2BB5021B0}"/>
              </a:ext>
            </a:extLst>
          </p:cNvPr>
          <p:cNvSpPr txBox="1"/>
          <p:nvPr/>
        </p:nvSpPr>
        <p:spPr>
          <a:xfrm>
            <a:off x="9216193" y="5453510"/>
            <a:ext cx="8101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Noun</a:t>
            </a:r>
            <a:endParaRPr lang="zh-CN" altLang="en-US" sz="2000" dirty="0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A9028174-026E-4CC2-A1A0-C11DA8ACDA64}"/>
              </a:ext>
            </a:extLst>
          </p:cNvPr>
          <p:cNvCxnSpPr>
            <a:cxnSpLocks/>
            <a:stCxn id="98" idx="0"/>
            <a:endCxn id="90" idx="2"/>
          </p:cNvCxnSpPr>
          <p:nvPr/>
        </p:nvCxnSpPr>
        <p:spPr>
          <a:xfrm flipV="1">
            <a:off x="9621284" y="5045112"/>
            <a:ext cx="4416" cy="408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7CDE59F2-E8B8-46BD-898D-725417BA2C39}"/>
              </a:ext>
            </a:extLst>
          </p:cNvPr>
          <p:cNvSpPr txBox="1"/>
          <p:nvPr/>
        </p:nvSpPr>
        <p:spPr>
          <a:xfrm>
            <a:off x="8978989" y="6262018"/>
            <a:ext cx="12845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elephant</a:t>
            </a:r>
            <a:endParaRPr lang="zh-CN" altLang="en-US" sz="2000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7F3EC1C7-DFFA-4F55-BB26-8D149134F897}"/>
              </a:ext>
            </a:extLst>
          </p:cNvPr>
          <p:cNvCxnSpPr>
            <a:cxnSpLocks/>
            <a:stCxn id="100" idx="0"/>
            <a:endCxn id="98" idx="2"/>
          </p:cNvCxnSpPr>
          <p:nvPr/>
        </p:nvCxnSpPr>
        <p:spPr>
          <a:xfrm flipV="1">
            <a:off x="9621284" y="5853620"/>
            <a:ext cx="0" cy="4083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1C8D7E2A-3AB2-4CBC-AFEA-08F7E543F48F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9983113" y="3479593"/>
            <a:ext cx="855705" cy="469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513D1E9A-ADD2-4990-B695-B0833AC6B7D7}"/>
              </a:ext>
            </a:extLst>
          </p:cNvPr>
          <p:cNvSpPr txBox="1"/>
          <p:nvPr/>
        </p:nvSpPr>
        <p:spPr>
          <a:xfrm>
            <a:off x="10589069" y="3079483"/>
            <a:ext cx="499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PP</a:t>
            </a:r>
            <a:endParaRPr lang="zh-CN" altLang="en-US" sz="2000" dirty="0"/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1DDC46D3-E50A-4B29-A45A-1A2A9CC3AB1E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10838818" y="3479593"/>
            <a:ext cx="645148" cy="469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B8D10D4-52BD-45C1-B6F4-62DC3C82E148}"/>
              </a:ext>
            </a:extLst>
          </p:cNvPr>
          <p:cNvSpPr txBox="1"/>
          <p:nvPr/>
        </p:nvSpPr>
        <p:spPr>
          <a:xfrm>
            <a:off x="9823505" y="3892961"/>
            <a:ext cx="1900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in my pajamas </a:t>
            </a:r>
            <a:endParaRPr lang="zh-CN" altLang="en-US" sz="2000" dirty="0"/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57203B33-3CFB-463C-AF85-79A81057A2B0}"/>
              </a:ext>
            </a:extLst>
          </p:cNvPr>
          <p:cNvCxnSpPr>
            <a:cxnSpLocks/>
          </p:cNvCxnSpPr>
          <p:nvPr/>
        </p:nvCxnSpPr>
        <p:spPr>
          <a:xfrm>
            <a:off x="9983113" y="3954031"/>
            <a:ext cx="150085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F5346ED6-3216-43C9-9BC1-867014C8686C}"/>
              </a:ext>
            </a:extLst>
          </p:cNvPr>
          <p:cNvSpPr txBox="1"/>
          <p:nvPr/>
        </p:nvSpPr>
        <p:spPr>
          <a:xfrm>
            <a:off x="9275090" y="2498996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VP</a:t>
            </a:r>
            <a:endParaRPr lang="zh-CN" altLang="en-US" sz="2000" dirty="0"/>
          </a:p>
        </p:txBody>
      </p: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C6C7A19B-EAF4-46A9-907A-787BBF502843}"/>
              </a:ext>
            </a:extLst>
          </p:cNvPr>
          <p:cNvCxnSpPr>
            <a:cxnSpLocks/>
            <a:stCxn id="108" idx="2"/>
            <a:endCxn id="76" idx="0"/>
          </p:cNvCxnSpPr>
          <p:nvPr/>
        </p:nvCxnSpPr>
        <p:spPr>
          <a:xfrm flipH="1">
            <a:off x="8335832" y="2899106"/>
            <a:ext cx="1178266" cy="2512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2" descr="Elephant in my Pajamas Note Card Gift Pack | Katrina's Cards and Gifts">
            <a:extLst>
              <a:ext uri="{FF2B5EF4-FFF2-40B4-BE49-F238E27FC236}">
                <a16:creationId xmlns:a16="http://schemas.microsoft.com/office/drawing/2014/main" id="{D8125597-0EEE-4277-8120-062AE567B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59" y="5569799"/>
            <a:ext cx="1588214" cy="117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One morning I shot an elephant in my pajamas. - Drawception">
            <a:extLst>
              <a:ext uri="{FF2B5EF4-FFF2-40B4-BE49-F238E27FC236}">
                <a16:creationId xmlns:a16="http://schemas.microsoft.com/office/drawing/2014/main" id="{3E96C365-3DF4-4CD0-99D1-14C9CD7C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86" y="5751657"/>
            <a:ext cx="1218885" cy="10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87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F48AE-0570-4FB4-A631-FAD5245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constituency?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0191F-616B-40DA-A361-219F7C84C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99" y="1094012"/>
            <a:ext cx="5989189" cy="552265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accent1"/>
                </a:solidFill>
              </a:rPr>
              <a:t>Syntactic constituency</a:t>
            </a:r>
            <a:r>
              <a:rPr lang="en-US" altLang="zh-CN" dirty="0"/>
              <a:t> is the idea that groups of words can behave as single units, or constituents.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How do words group together?</a:t>
            </a:r>
            <a:r>
              <a:rPr lang="zh-CN" altLang="en-US" dirty="0"/>
              <a:t> </a:t>
            </a:r>
            <a:r>
              <a:rPr lang="en-US" altLang="zh-CN" dirty="0"/>
              <a:t>Consider </a:t>
            </a:r>
            <a:r>
              <a:rPr lang="en-US" altLang="zh-CN" dirty="0">
                <a:solidFill>
                  <a:schemeClr val="accent1"/>
                </a:solidFill>
              </a:rPr>
              <a:t>noun phrases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(NP):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Harry the Horse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a high-class spot such as Mindy’s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the Broadway coppers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the reason he comes into the Hot Box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they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three parties from Brooklyn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CAA8A3-09D0-455A-9B46-4FA8E8A2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026" name="Picture 2" descr="The Adventures of Harry the Horse: Tydings, John: 9780984441365: Books">
            <a:extLst>
              <a:ext uri="{FF2B5EF4-FFF2-40B4-BE49-F238E27FC236}">
                <a16:creationId xmlns:a16="http://schemas.microsoft.com/office/drawing/2014/main" id="{49765D9A-3D88-44FF-8C07-F80338E1B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43" y="1524372"/>
            <a:ext cx="3484919" cy="496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00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57324-DB4C-4966-9133-7575167A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Many</a:t>
            </a:r>
            <a:r>
              <a:rPr lang="zh-CN" altLang="en-US" b="1" dirty="0"/>
              <a:t> </a:t>
            </a:r>
            <a:r>
              <a:rPr lang="en-US" altLang="zh-CN" b="1" dirty="0"/>
              <a:t>parses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A0ABF-89C7-423A-82A1-635B1EA88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1105292"/>
            <a:ext cx="9364130" cy="91440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>
                <a:solidFill>
                  <a:srgbClr val="0E419C"/>
                </a:solidFill>
              </a:rPr>
              <a:t>Example</a:t>
            </a:r>
            <a:r>
              <a:rPr lang="en-US" altLang="zh-CN" dirty="0"/>
              <a:t>: Cats scratch people with cats with claws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dirty="0"/>
              <a:t>It has at least 5 different parses!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B1FF72-A43A-4AD6-925E-A41DA816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Picture 24">
            <a:extLst>
              <a:ext uri="{FF2B5EF4-FFF2-40B4-BE49-F238E27FC236}">
                <a16:creationId xmlns:a16="http://schemas.microsoft.com/office/drawing/2014/main" id="{591D159A-F007-4276-80E9-99B8973A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63" y="4746171"/>
            <a:ext cx="3695029" cy="18661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BF896-C749-4C07-847F-D796A2CD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44" y="2273267"/>
            <a:ext cx="3608356" cy="20861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DB4CB-209B-4843-AC2D-CC73CD20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22" y="2273265"/>
            <a:ext cx="3676323" cy="20876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706C4B1-2976-4E8E-AA13-C10EF96E9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560" y="4746172"/>
            <a:ext cx="3270704" cy="18661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2A96E05-651D-439B-97C8-2E09B20E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/>
          <a:stretch>
            <a:fillRect/>
          </a:stretch>
        </p:blipFill>
        <p:spPr bwMode="auto">
          <a:xfrm>
            <a:off x="4747674" y="2273265"/>
            <a:ext cx="3109255" cy="2086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48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FAA4B-6923-456B-B1B2-76D7D37C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Structural Ambiguity - </a:t>
            </a:r>
            <a:r>
              <a:rPr lang="en-US" altLang="zh-CN" sz="3600" dirty="0"/>
              <a:t>Attachment ambiguity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247D8E-4B1A-4965-8061-C215F6FC5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 sentence has an </a:t>
            </a:r>
            <a:r>
              <a:rPr lang="en-US" altLang="zh-CN" dirty="0">
                <a:solidFill>
                  <a:srgbClr val="0E419C"/>
                </a:solidFill>
              </a:rPr>
              <a:t>attachment ambiguity</a:t>
            </a:r>
            <a:r>
              <a:rPr lang="en-US" altLang="zh-CN" dirty="0"/>
              <a:t> if a particular constituent can be attached to the parse tree in more than one place.</a:t>
            </a:r>
          </a:p>
          <a:p>
            <a:pPr lvl="1"/>
            <a:r>
              <a:rPr lang="en-US" altLang="zh-CN" dirty="0"/>
              <a:t>PP-attachment ambiguity: </a:t>
            </a:r>
            <a:r>
              <a:rPr lang="en-US" altLang="zh-CN" i="1" dirty="0">
                <a:solidFill>
                  <a:srgbClr val="0E419C"/>
                </a:solidFill>
              </a:rPr>
              <a:t> </a:t>
            </a:r>
          </a:p>
          <a:p>
            <a:pPr lvl="2"/>
            <a:r>
              <a:rPr lang="en-US" altLang="zh-CN" i="1" dirty="0">
                <a:solidFill>
                  <a:srgbClr val="0E419C"/>
                </a:solidFill>
              </a:rPr>
              <a:t>I shot [an elephant </a:t>
            </a:r>
            <a:r>
              <a:rPr lang="en-US" altLang="zh-CN" i="1" dirty="0">
                <a:solidFill>
                  <a:srgbClr val="FF0000"/>
                </a:solidFill>
              </a:rPr>
              <a:t>in my pajamas]</a:t>
            </a:r>
            <a:endParaRPr lang="en-US" altLang="zh-CN" i="1" dirty="0">
              <a:solidFill>
                <a:srgbClr val="0E419C"/>
              </a:solidFill>
            </a:endParaRPr>
          </a:p>
          <a:p>
            <a:pPr lvl="2"/>
            <a:r>
              <a:rPr lang="en-US" altLang="zh-CN" i="1" dirty="0">
                <a:solidFill>
                  <a:srgbClr val="0E419C"/>
                </a:solidFill>
              </a:rPr>
              <a:t>I [shot an elephant] </a:t>
            </a:r>
            <a:r>
              <a:rPr lang="en-US" altLang="zh-CN" i="1" dirty="0">
                <a:solidFill>
                  <a:srgbClr val="FF0000"/>
                </a:solidFill>
              </a:rPr>
              <a:t>in my pajamas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Adverbial phrases (AP)-attachment ambiguity</a:t>
            </a:r>
          </a:p>
          <a:p>
            <a:pPr lvl="2"/>
            <a:r>
              <a:rPr lang="en-US" altLang="zh-CN" i="1" dirty="0">
                <a:solidFill>
                  <a:srgbClr val="0E419C"/>
                </a:solidFill>
              </a:rPr>
              <a:t>We saw [the Oriental Pearl Tower </a:t>
            </a:r>
            <a:r>
              <a:rPr lang="en-US" altLang="zh-CN" i="1" dirty="0">
                <a:solidFill>
                  <a:srgbClr val="FF0000"/>
                </a:solidFill>
              </a:rPr>
              <a:t>flying to Shanghai</a:t>
            </a:r>
            <a:r>
              <a:rPr lang="en-US" altLang="zh-CN" i="1" dirty="0">
                <a:solidFill>
                  <a:srgbClr val="0E419C"/>
                </a:solidFill>
              </a:rPr>
              <a:t>]</a:t>
            </a:r>
          </a:p>
          <a:p>
            <a:pPr lvl="2"/>
            <a:r>
              <a:rPr lang="en-US" altLang="zh-CN" i="1" dirty="0">
                <a:solidFill>
                  <a:srgbClr val="0E419C"/>
                </a:solidFill>
              </a:rPr>
              <a:t>We saw [the Oriental Pearl Tower] </a:t>
            </a:r>
            <a:r>
              <a:rPr lang="en-US" altLang="zh-CN" i="1" dirty="0">
                <a:solidFill>
                  <a:srgbClr val="FF0000"/>
                </a:solidFill>
              </a:rPr>
              <a:t>flying to Shanghai</a:t>
            </a:r>
          </a:p>
          <a:p>
            <a:pPr lvl="1"/>
            <a:r>
              <a:rPr lang="en-US" altLang="zh-CN" dirty="0"/>
              <a:t>Others …</a:t>
            </a:r>
          </a:p>
          <a:p>
            <a:pPr lvl="1"/>
            <a:endParaRPr lang="en-US" altLang="zh-CN" i="1" dirty="0">
              <a:solidFill>
                <a:srgbClr val="0E419C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1AD74F-2EC4-4DED-A898-A60E5D8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291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19BE8-9080-4CB7-96A9-36AAFF77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Structural Ambiguity - </a:t>
            </a:r>
            <a:r>
              <a:rPr lang="en-US" altLang="zh-CN" sz="3600" dirty="0"/>
              <a:t>Coordination ambiguity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81235D-E731-4C81-8B7B-B6A5D21C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In </a:t>
            </a:r>
            <a:r>
              <a:rPr lang="en-US" altLang="zh-CN" dirty="0">
                <a:solidFill>
                  <a:srgbClr val="0E419C"/>
                </a:solidFill>
              </a:rPr>
              <a:t>coordination ambiguity</a:t>
            </a:r>
            <a:r>
              <a:rPr lang="en-US" altLang="zh-CN" dirty="0"/>
              <a:t>, phrases can be conjoined by a conjunction like </a:t>
            </a:r>
            <a:r>
              <a:rPr lang="en-US" altLang="zh-CN" i="1" dirty="0">
                <a:solidFill>
                  <a:srgbClr val="FF0000"/>
                </a:solidFill>
              </a:rPr>
              <a:t>and</a:t>
            </a:r>
            <a:endParaRPr lang="en-US" altLang="zh-CN" dirty="0"/>
          </a:p>
          <a:p>
            <a:r>
              <a:rPr lang="en-US" altLang="zh-CN" dirty="0"/>
              <a:t>Examples:</a:t>
            </a:r>
          </a:p>
          <a:p>
            <a:pPr lvl="1"/>
            <a:r>
              <a:rPr lang="en-US" altLang="zh-CN" dirty="0"/>
              <a:t>The phrase, “old men and women”</a:t>
            </a:r>
          </a:p>
          <a:p>
            <a:pPr lvl="2"/>
            <a:r>
              <a:rPr lang="en-US" altLang="zh-CN" dirty="0"/>
              <a:t>[old [men and women]], referring to old men and old women </a:t>
            </a:r>
          </a:p>
          <a:p>
            <a:pPr lvl="2"/>
            <a:r>
              <a:rPr lang="en-US" altLang="zh-CN" dirty="0"/>
              <a:t>[old men] and [women], in which case it is only the men who are old</a:t>
            </a:r>
          </a:p>
          <a:p>
            <a:r>
              <a:rPr lang="en-US" altLang="zh-CN" dirty="0"/>
              <a:t>Other structural ambiguity</a:t>
            </a:r>
          </a:p>
          <a:p>
            <a:pPr lvl="1"/>
            <a:r>
              <a:rPr lang="en-US" altLang="zh-CN" dirty="0"/>
              <a:t>Noun-phrase bracketing ambiguity: “crude oil prices” whether the phrase is stating “crude prices” (crude (oil prices)) or “crude oil” ((crude oil) prices)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7354C2-7499-4A19-90E3-0E5B9BA7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915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624A-5E4B-4D24-BE78-8345A8EC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3990A-171E-4AA2-9E3D-DD951680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Constituency Grammars</a:t>
            </a:r>
          </a:p>
          <a:p>
            <a:r>
              <a:rPr lang="en-US" altLang="zh-CN" dirty="0"/>
              <a:t>Constituency Parsing</a:t>
            </a:r>
          </a:p>
          <a:p>
            <a:pPr lvl="1"/>
            <a:r>
              <a:rPr lang="en-US" altLang="zh-CN" dirty="0"/>
              <a:t>Ambiguity</a:t>
            </a:r>
          </a:p>
          <a:p>
            <a:pPr lvl="1"/>
            <a:r>
              <a:rPr lang="en-US" altLang="zh-CN" b="1" dirty="0"/>
              <a:t>CKY Parsing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1A318-CB77-41B5-9B45-98EEE0FA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409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40486-7B34-4658-B4DE-C20A8A10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CKY Parsing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6F875-0CA6-41D1-876C-49152F667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96" y="998283"/>
            <a:ext cx="4897796" cy="5720698"/>
          </a:xfrm>
        </p:spPr>
        <p:txBody>
          <a:bodyPr>
            <a:noAutofit/>
          </a:bodyPr>
          <a:lstStyle/>
          <a:p>
            <a:r>
              <a:rPr lang="en-US" altLang="zh-CN" dirty="0"/>
              <a:t>Cocke-Kasami-Younger (CKY) algorithm, the most widely used dynamic-programming based approach to parsing.</a:t>
            </a:r>
          </a:p>
          <a:p>
            <a:r>
              <a:rPr lang="en-US" altLang="zh-CN" dirty="0"/>
              <a:t>It is a parsing algorithm for context-free grammars published by </a:t>
            </a:r>
            <a:r>
              <a:rPr lang="en-US" altLang="zh-CN" dirty="0">
                <a:solidFill>
                  <a:srgbClr val="0E419C"/>
                </a:solidFill>
              </a:rPr>
              <a:t>Itiroo Sakai</a:t>
            </a:r>
            <a:r>
              <a:rPr lang="en-US" altLang="zh-CN" dirty="0"/>
              <a:t> in 1961. It is named after some of its rediscoverers: John Cocke, Daniel Younger, Tadao Kasami, and Jacob T. Schwartz.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2DD4E9-7368-43B3-AA39-5FA52762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D6BCF78-9C10-4DA5-B00B-ABE27B8B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873" y="1181901"/>
            <a:ext cx="2095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02738E-51E2-401D-9202-40C6804BE526}"/>
              </a:ext>
            </a:extLst>
          </p:cNvPr>
          <p:cNvSpPr txBox="1"/>
          <p:nvPr/>
        </p:nvSpPr>
        <p:spPr>
          <a:xfrm>
            <a:off x="8105454" y="1096947"/>
            <a:ext cx="35815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E419C"/>
                </a:solidFill>
              </a:rPr>
              <a:t>John Cocke</a:t>
            </a:r>
            <a:r>
              <a:rPr lang="en-US" altLang="zh-CN" sz="1600" dirty="0"/>
              <a:t> (1925 – 2002) was an American computer scientist recognized for his large contribution to computer architecture and optimizing compiler design. (1970)</a:t>
            </a:r>
            <a:endParaRPr lang="zh-CN" altLang="en-US" sz="1600" dirty="0"/>
          </a:p>
        </p:txBody>
      </p:sp>
      <p:pic>
        <p:nvPicPr>
          <p:cNvPr id="6148" name="Picture 4" descr="Daniel Younger">
            <a:extLst>
              <a:ext uri="{FF2B5EF4-FFF2-40B4-BE49-F238E27FC236}">
                <a16:creationId xmlns:a16="http://schemas.microsoft.com/office/drawing/2014/main" id="{5B672790-328D-46D6-8533-18B66F422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9" y="4408175"/>
            <a:ext cx="1503031" cy="22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DCDD9C-340D-4A75-8215-F0284E610D38}"/>
              </a:ext>
            </a:extLst>
          </p:cNvPr>
          <p:cNvSpPr txBox="1"/>
          <p:nvPr/>
        </p:nvSpPr>
        <p:spPr>
          <a:xfrm>
            <a:off x="7838545" y="4408175"/>
            <a:ext cx="37438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 </a:t>
            </a:r>
            <a:r>
              <a:rPr lang="en-US" altLang="zh-CN" sz="1600" dirty="0">
                <a:solidFill>
                  <a:srgbClr val="0E419C"/>
                </a:solidFill>
              </a:rPr>
              <a:t>Daniel Younger</a:t>
            </a:r>
            <a:r>
              <a:rPr lang="en-US" altLang="zh-CN" sz="1600" dirty="0"/>
              <a:t> was educated at Columbia University, as undergraduate and graduate student, culminating in a PhD in 1963. His Thesis was entitled "Feedback in a Directed Graph." He continued the next year work on Directed Graphs as a Postdoctoral Fellow at Princeton University. (1967) 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4103B8C-7B1E-4686-B922-35278C76C9C7}"/>
              </a:ext>
            </a:extLst>
          </p:cNvPr>
          <p:cNvSpPr txBox="1"/>
          <p:nvPr/>
        </p:nvSpPr>
        <p:spPr>
          <a:xfrm>
            <a:off x="7891993" y="2629050"/>
            <a:ext cx="36904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E419C"/>
                </a:solidFill>
              </a:rPr>
              <a:t>Tadao Kasami </a:t>
            </a:r>
            <a:r>
              <a:rPr lang="en-US" altLang="zh-CN" sz="1600" dirty="0"/>
              <a:t>(</a:t>
            </a:r>
            <a:r>
              <a:rPr lang="zh-CN" altLang="en-US" sz="1600" dirty="0"/>
              <a:t>嵩忠雄</a:t>
            </a:r>
            <a:r>
              <a:rPr lang="en-US" altLang="zh-CN" sz="1600" dirty="0"/>
              <a:t> 1930 – 2007) was a noted Japanese information theorist who made significant contributions to error correcting codes. He was the earliest to publish the key ideas for the CYK algorithm. (1965)</a:t>
            </a:r>
            <a:endParaRPr lang="zh-CN" altLang="en-US" sz="1600" dirty="0"/>
          </a:p>
        </p:txBody>
      </p:sp>
      <p:pic>
        <p:nvPicPr>
          <p:cNvPr id="6150" name="Picture 6" descr="Member profile #8996 | Information Theory Society">
            <a:extLst>
              <a:ext uri="{FF2B5EF4-FFF2-40B4-BE49-F238E27FC236}">
                <a16:creationId xmlns:a16="http://schemas.microsoft.com/office/drawing/2014/main" id="{2B3E6B02-AADC-4727-BD2F-10BA1B98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10" y="2722623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90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77B87-7F90-42E8-9EBB-8DFCCBB4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 of CKY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CFC03-FE3D-4217-A443-1E85A7DD3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CKY algorithm can be used to compute many interesting things.</a:t>
            </a:r>
          </a:p>
          <a:p>
            <a:r>
              <a:rPr lang="en-US" altLang="zh-CN" dirty="0"/>
              <a:t>Here we use it to solve the following tasks:</a:t>
            </a:r>
          </a:p>
          <a:p>
            <a:pPr lvl="1"/>
            <a:r>
              <a:rPr lang="en-US" altLang="zh-CN" b="1" dirty="0">
                <a:solidFill>
                  <a:srgbClr val="0E419C"/>
                </a:solidFill>
              </a:rPr>
              <a:t>Recognition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Is there any parse tree at all?</a:t>
            </a:r>
          </a:p>
          <a:p>
            <a:pPr lvl="1"/>
            <a:r>
              <a:rPr lang="en-US" altLang="zh-CN" b="1" dirty="0">
                <a:solidFill>
                  <a:srgbClr val="0E419C"/>
                </a:solidFill>
              </a:rPr>
              <a:t>Probabilistic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0E419C"/>
                </a:solidFill>
              </a:rPr>
              <a:t>parsing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What is the most probable parse tree?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C13F89-BF92-4150-B21B-C3D3EFF6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344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17CE5-FD5A-4B6B-8146-E585797F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CKY Parsing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D5FA6-8DD5-4A8F-B287-20FB3815A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E419C"/>
                </a:solidFill>
              </a:rPr>
              <a:t>CNF grammar</a:t>
            </a:r>
            <a:r>
              <a:rPr lang="en-US" altLang="zh-CN" dirty="0"/>
              <a:t>: CKY algorithm requires grammars to first be in Chomsky Normal Form (CNF)</a:t>
            </a:r>
          </a:p>
          <a:p>
            <a:pPr lvl="1"/>
            <a:r>
              <a:rPr lang="en-US" altLang="zh-CN" dirty="0"/>
              <a:t>Grammars in CNF are restricted to rules of the form </a:t>
            </a:r>
            <a:r>
              <a:rPr lang="en-US" altLang="zh-CN" dirty="0">
                <a:solidFill>
                  <a:srgbClr val="0E419C"/>
                </a:solidFill>
              </a:rPr>
              <a:t>A → BC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0E419C"/>
                </a:solidFill>
              </a:rPr>
              <a:t>A → w</a:t>
            </a:r>
            <a:endParaRPr lang="en-US" altLang="zh-CN" dirty="0"/>
          </a:p>
          <a:p>
            <a:r>
              <a:rPr lang="en-US" altLang="zh-CN" b="1" dirty="0">
                <a:solidFill>
                  <a:srgbClr val="0E419C"/>
                </a:solidFill>
              </a:rPr>
              <a:t>CKY Recognition</a:t>
            </a:r>
            <a:r>
              <a:rPr lang="en-US" altLang="zh-CN" dirty="0"/>
              <a:t>: A two-dimensional matrix can be used to encode the structure of an entire tree</a:t>
            </a:r>
          </a:p>
          <a:p>
            <a:r>
              <a:rPr lang="en-US" altLang="zh-CN" b="1" dirty="0">
                <a:solidFill>
                  <a:srgbClr val="0E419C"/>
                </a:solidFill>
              </a:rPr>
              <a:t>CKY Parsing</a:t>
            </a:r>
            <a:r>
              <a:rPr lang="en-US" altLang="zh-CN" dirty="0"/>
              <a:t>: to tell which one is correct, use span-based constituency parsing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09B1A0-D38F-492A-89E8-D9158362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74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624A-5E4B-4D24-BE78-8345A8EC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3990A-171E-4AA2-9E3D-DD951680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Constituency Grammars</a:t>
            </a:r>
          </a:p>
          <a:p>
            <a:r>
              <a:rPr lang="en-US" altLang="zh-CN" dirty="0"/>
              <a:t>Constituency Parsing</a:t>
            </a:r>
          </a:p>
          <a:p>
            <a:pPr lvl="1"/>
            <a:r>
              <a:rPr lang="en-US" altLang="zh-CN" dirty="0"/>
              <a:t>Ambiguity</a:t>
            </a:r>
          </a:p>
          <a:p>
            <a:pPr lvl="1"/>
            <a:r>
              <a:rPr lang="en-US" altLang="zh-CN" b="1" dirty="0"/>
              <a:t>CKY Parsing</a:t>
            </a:r>
          </a:p>
          <a:p>
            <a:pPr lvl="2"/>
            <a:r>
              <a:rPr lang="en-US" altLang="zh-CN" b="1" dirty="0"/>
              <a:t>Convert to CNF grammar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1A318-CB77-41B5-9B45-98EEE0FA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672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9DD6B-CEA3-42DA-A94D-1EF64FC3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CNF grammar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E6AC0B-A6A9-4453-906F-FB253FA744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A context-free grammar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, is said to be in Chomsky normal form (CNF) if all of its rules are of the form: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>
                    <a:solidFill>
                      <a:srgbClr val="0E419C"/>
                    </a:solidFill>
                  </a:rPr>
                  <a:t>A → BC</a:t>
                </a:r>
                <a:r>
                  <a:rPr lang="en-US" altLang="zh-CN" dirty="0"/>
                  <a:t>,   or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>
                    <a:solidFill>
                      <a:srgbClr val="0E419C"/>
                    </a:solidFill>
                  </a:rPr>
                  <a:t>A → a</a:t>
                </a:r>
                <a:r>
                  <a:rPr lang="en-US" altLang="zh-CN" dirty="0"/>
                  <a:t>,   or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S →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600" dirty="0"/>
                  <a:t>where A, B, and C are nonterminal symbols, the letter a is a terminal symbol, S is the start symbol, and </a:t>
                </a:r>
                <a14:m>
                  <m:oMath xmlns:m="http://schemas.openxmlformats.org/officeDocument/2006/math">
                    <m:r>
                      <a:rPr lang="en-US" altLang="zh-CN" sz="26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600" dirty="0"/>
                  <a:t> denotes the empty string.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From a CFG to a CNF grammar: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Assume we are dealing with an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-free grammar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Case 1) rules that mix terminals with non-terminals on the right-hand side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Case 2) rules that have a single non-terminal on the right-hand side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Case 3) rules in which the length of the right-hand side is greater than 2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7E6AC0B-A6A9-4453-906F-FB253FA744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2" t="-20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F8079-15B5-4CDB-8D9F-94081DF3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302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4F2A8-E618-4833-B486-8BD7C7EE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1) Dealing with rules like A → aB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585A5-A112-4B5A-8074-315BC8161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55" y="1333499"/>
            <a:ext cx="10615988" cy="438150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zh-CN" dirty="0"/>
              <a:t>The remedy for rules that mix terminals and non-terminals is to simply introduce a </a:t>
            </a:r>
            <a:r>
              <a:rPr lang="en-US" altLang="zh-CN" dirty="0">
                <a:solidFill>
                  <a:srgbClr val="0E419C"/>
                </a:solidFill>
              </a:rPr>
              <a:t>new dummy non-terminal</a:t>
            </a:r>
            <a:r>
              <a:rPr lang="en-US" altLang="zh-CN" dirty="0"/>
              <a:t> that covers only the original terminal.</a:t>
            </a:r>
          </a:p>
          <a:p>
            <a:pPr lvl="1">
              <a:spcBef>
                <a:spcPts val="1800"/>
              </a:spcBef>
            </a:pPr>
            <a:r>
              <a:rPr lang="en-US" altLang="zh-CN" dirty="0">
                <a:solidFill>
                  <a:srgbClr val="0E419C"/>
                </a:solidFill>
              </a:rPr>
              <a:t>A → aB</a:t>
            </a:r>
            <a:r>
              <a:rPr lang="en-US" altLang="zh-CN" dirty="0"/>
              <a:t> would be replaced by tow rules: </a:t>
            </a:r>
            <a:r>
              <a:rPr lang="en-US" altLang="zh-CN" dirty="0">
                <a:solidFill>
                  <a:srgbClr val="0E419C"/>
                </a:solidFill>
              </a:rPr>
              <a:t>A → A</a:t>
            </a:r>
            <a:r>
              <a:rPr lang="en-US" altLang="zh-CN" baseline="-25000" dirty="0">
                <a:solidFill>
                  <a:srgbClr val="0E419C"/>
                </a:solidFill>
              </a:rPr>
              <a:t>1</a:t>
            </a:r>
            <a:r>
              <a:rPr lang="en-US" altLang="zh-CN" dirty="0">
                <a:solidFill>
                  <a:srgbClr val="0E419C"/>
                </a:solidFill>
              </a:rPr>
              <a:t>B, A</a:t>
            </a:r>
            <a:r>
              <a:rPr lang="en-US" altLang="zh-CN" baseline="-25000" dirty="0">
                <a:solidFill>
                  <a:srgbClr val="0E419C"/>
                </a:solidFill>
              </a:rPr>
              <a:t>1</a:t>
            </a:r>
            <a:r>
              <a:rPr lang="en-US" altLang="zh-CN" dirty="0">
                <a:solidFill>
                  <a:srgbClr val="0E419C"/>
                </a:solidFill>
              </a:rPr>
              <a:t> → a</a:t>
            </a:r>
          </a:p>
          <a:p>
            <a:pPr lvl="1">
              <a:spcBef>
                <a:spcPts val="1800"/>
              </a:spcBef>
            </a:pPr>
            <a:r>
              <a:rPr lang="en-US" altLang="zh-CN" dirty="0">
                <a:solidFill>
                  <a:srgbClr val="0E419C"/>
                </a:solidFill>
              </a:rPr>
              <a:t>INF-VP → to VP</a:t>
            </a:r>
            <a:r>
              <a:rPr lang="en-US" altLang="zh-CN" dirty="0"/>
              <a:t> would be replaced by the two rules </a:t>
            </a:r>
            <a:r>
              <a:rPr lang="en-US" altLang="zh-CN" dirty="0">
                <a:solidFill>
                  <a:srgbClr val="0E419C"/>
                </a:solidFill>
              </a:rPr>
              <a:t>INF-VP → TO VP,</a:t>
            </a:r>
            <a:r>
              <a:rPr lang="zh-CN" altLang="en-US" dirty="0">
                <a:solidFill>
                  <a:srgbClr val="0E419C"/>
                </a:solidFill>
              </a:rPr>
              <a:t> </a:t>
            </a:r>
            <a:r>
              <a:rPr lang="en-US" altLang="zh-CN" dirty="0">
                <a:solidFill>
                  <a:srgbClr val="0E419C"/>
                </a:solidFill>
              </a:rPr>
              <a:t>TO → to</a:t>
            </a:r>
            <a:endParaRPr lang="en-US" altLang="zh-CN" dirty="0"/>
          </a:p>
          <a:p>
            <a:pPr>
              <a:spcBef>
                <a:spcPts val="1800"/>
              </a:spcBef>
            </a:pPr>
            <a:r>
              <a:rPr lang="en-US" altLang="zh-CN" dirty="0"/>
              <a:t>Two above examples,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en-US" altLang="zh-CN" baseline="-25000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en-US" altLang="zh-CN" dirty="0"/>
              <a:t> are new dummy non-terminals.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39CB47-DF4D-4DF1-9755-402FE113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4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63D8F-1AA2-40AD-AAB6-CB38505A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know what is a constituent?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F09C7-C9F2-46BD-A4DF-8AB102878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6" y="1108433"/>
            <a:ext cx="9813018" cy="5508233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altLang="zh-CN" dirty="0"/>
              <a:t>Use NP as an example: </a:t>
            </a:r>
            <a:r>
              <a:rPr lang="en-US" altLang="zh-CN" i="1" dirty="0"/>
              <a:t>phrases before a verb.</a:t>
            </a:r>
          </a:p>
          <a:p>
            <a:pPr lvl="1">
              <a:spcAft>
                <a:spcPts val="1200"/>
              </a:spcAft>
            </a:pPr>
            <a:r>
              <a:rPr lang="en-US" altLang="zh-CN" dirty="0">
                <a:solidFill>
                  <a:srgbClr val="0E419C"/>
                </a:solidFill>
              </a:rPr>
              <a:t>three parties from Brooklyn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arrive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…</a:t>
            </a:r>
          </a:p>
          <a:p>
            <a:pPr lvl="1">
              <a:spcAft>
                <a:spcPts val="1200"/>
              </a:spcAft>
            </a:pPr>
            <a:r>
              <a:rPr lang="en-US" altLang="zh-CN" dirty="0">
                <a:solidFill>
                  <a:srgbClr val="0E419C"/>
                </a:solidFill>
              </a:rPr>
              <a:t>a high-class spot such as Mindy’s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attracts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…</a:t>
            </a:r>
          </a:p>
          <a:p>
            <a:pPr lvl="1">
              <a:spcAft>
                <a:spcPts val="1200"/>
              </a:spcAft>
            </a:pPr>
            <a:r>
              <a:rPr lang="en-US" altLang="zh-CN" dirty="0">
                <a:solidFill>
                  <a:srgbClr val="0E419C"/>
                </a:solidFill>
              </a:rPr>
              <a:t>the Broadway coppers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love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…</a:t>
            </a:r>
          </a:p>
          <a:p>
            <a:pPr lvl="1">
              <a:spcAft>
                <a:spcPts val="1200"/>
              </a:spcAft>
            </a:pPr>
            <a:r>
              <a:rPr lang="en-US" altLang="zh-CN" dirty="0">
                <a:solidFill>
                  <a:srgbClr val="0E419C"/>
                </a:solidFill>
              </a:rPr>
              <a:t>they</a:t>
            </a:r>
            <a:r>
              <a:rPr lang="en-US" altLang="zh-CN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sit …</a:t>
            </a:r>
          </a:p>
          <a:p>
            <a:pPr>
              <a:spcAft>
                <a:spcPts val="1200"/>
              </a:spcAft>
            </a:pPr>
            <a:r>
              <a:rPr lang="en-US" altLang="zh-CN" dirty="0"/>
              <a:t>But not all individual words that make up a grammatical NP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from </a:t>
            </a:r>
            <a:r>
              <a:rPr lang="en-US" altLang="zh-CN" i="1" dirty="0">
                <a:solidFill>
                  <a:srgbClr val="C00000"/>
                </a:solidFill>
              </a:rPr>
              <a:t>arrive</a:t>
            </a:r>
            <a:r>
              <a:rPr lang="en-US" altLang="zh-CN" dirty="0"/>
              <a:t> …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the </a:t>
            </a:r>
            <a:r>
              <a:rPr lang="en-US" altLang="zh-CN" i="1" dirty="0">
                <a:solidFill>
                  <a:srgbClr val="C00000"/>
                </a:solidFill>
              </a:rPr>
              <a:t>is</a:t>
            </a:r>
            <a:r>
              <a:rPr lang="en-US" altLang="zh-CN" dirty="0"/>
              <a:t> …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as </a:t>
            </a:r>
            <a:r>
              <a:rPr lang="en-US" altLang="zh-CN" i="1" dirty="0">
                <a:solidFill>
                  <a:srgbClr val="C00000"/>
                </a:solidFill>
              </a:rPr>
              <a:t>attracts</a:t>
            </a:r>
            <a:r>
              <a:rPr lang="en-US" altLang="zh-CN" dirty="0"/>
              <a:t> …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spot </a:t>
            </a:r>
            <a:r>
              <a:rPr lang="en-US" altLang="zh-CN" i="1" dirty="0">
                <a:solidFill>
                  <a:srgbClr val="C00000"/>
                </a:solidFill>
              </a:rPr>
              <a:t>sat</a:t>
            </a:r>
            <a:r>
              <a:rPr lang="en-US" altLang="zh-CN" dirty="0"/>
              <a:t> 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BC1BC1-9B98-47E5-877A-03D132CA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91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7F616-F6EF-44B3-AED9-6AA04F6F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2) Dealing with rules like A → B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2BA536-B196-4709-AAC7-F0E201A45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>
                    <a:solidFill>
                      <a:srgbClr val="0E419C"/>
                    </a:solidFill>
                  </a:rPr>
                  <a:t>Unit rules</a:t>
                </a:r>
                <a:r>
                  <a:rPr lang="en-US" altLang="zh-CN" dirty="0"/>
                  <a:t>: Rules with a single non-terminal on the right.</a:t>
                </a:r>
              </a:p>
              <a:p>
                <a:r>
                  <a:rPr lang="en-US" altLang="zh-CN" dirty="0"/>
                  <a:t>Eliminate unit rules: rewrite the right-hand side of the original rules with the right-hand side of all the non-unit production rules that they ultimately lead to.</a:t>
                </a:r>
              </a:p>
              <a:p>
                <a:pPr lvl="1"/>
                <a:r>
                  <a:rPr lang="en-US" altLang="zh-CN" dirty="0"/>
                  <a:t>If 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A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lang="en-US" altLang="zh-CN" dirty="0">
                    <a:solidFill>
                      <a:srgbClr val="0E419C"/>
                    </a:solidFill>
                  </a:rPr>
                  <a:t> B</a:t>
                </a:r>
                <a:r>
                  <a:rPr lang="en-US" altLang="zh-CN" dirty="0"/>
                  <a:t> by a chain of one or more unit productions and 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B →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is a non-unit production in our grammar, then we add 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A →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for each such rule in the grammar and discard all the intervening unit productions.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2BA536-B196-4709-AAC7-F0E201A45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4" t="-1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BF5EAC-0F24-445D-A34B-96B05073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8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C52D6-DE92-4886-B8B2-3D9C0EEE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3) Dealing with rules like A → BCD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DC99E1-99CD-495B-A730-08A2BD2C3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Rules with right-hand sides longer than 2 are normalized through the introduction of new non-terminals that spread the longer sequences over several new rules.</a:t>
                </a:r>
              </a:p>
              <a:p>
                <a:pPr lvl="1"/>
                <a:r>
                  <a:rPr lang="en-US" altLang="zh-CN" dirty="0">
                    <a:solidFill>
                      <a:srgbClr val="0E419C"/>
                    </a:solidFill>
                  </a:rPr>
                  <a:t>A → BC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replace the leftmost pair of non-terminals with a new non-terminal and introduce a new production:</a:t>
                </a:r>
                <a:r>
                  <a:rPr lang="zh-CN" altLang="en-US" dirty="0"/>
                  <a:t> </a:t>
                </a:r>
                <a:r>
                  <a:rPr lang="pt-BR" altLang="zh-CN" dirty="0">
                    <a:solidFill>
                      <a:srgbClr val="0E419C"/>
                    </a:solidFill>
                  </a:rPr>
                  <a:t>A → X</a:t>
                </a:r>
                <a:r>
                  <a:rPr lang="pt-BR" altLang="zh-CN" baseline="-25000" dirty="0">
                    <a:solidFill>
                      <a:srgbClr val="0E419C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pt-BR" altLang="zh-CN" i="1" dirty="0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pt-BR" altLang="zh-CN" dirty="0">
                    <a:solidFill>
                      <a:srgbClr val="0E419C"/>
                    </a:solidFill>
                  </a:rPr>
                  <a:t>, X</a:t>
                </a:r>
                <a:r>
                  <a:rPr lang="pt-BR" altLang="zh-CN" baseline="-25000" dirty="0">
                    <a:solidFill>
                      <a:srgbClr val="0E419C"/>
                    </a:solidFill>
                  </a:rPr>
                  <a:t>1</a:t>
                </a:r>
                <a:r>
                  <a:rPr lang="pt-BR" altLang="zh-CN" dirty="0">
                    <a:solidFill>
                      <a:srgbClr val="0E419C"/>
                    </a:solidFill>
                  </a:rPr>
                  <a:t> → BC</a:t>
                </a:r>
                <a:endParaRPr lang="pt-BR" altLang="zh-CN" dirty="0"/>
              </a:p>
              <a:p>
                <a:pPr lvl="1"/>
                <a:r>
                  <a:rPr lang="en-US" altLang="zh-CN" dirty="0"/>
                  <a:t>For longer right-hand sides, we simply iterate this process until the offending rule has been replaced by rules of length 2.</a:t>
                </a:r>
              </a:p>
              <a:p>
                <a:pPr lvl="1"/>
                <a:r>
                  <a:rPr lang="en-US" altLang="zh-CN" dirty="0">
                    <a:solidFill>
                      <a:srgbClr val="0E419C"/>
                    </a:solidFill>
                  </a:rPr>
                  <a:t>S → Aux NP VP</a:t>
                </a:r>
                <a:r>
                  <a:rPr lang="en-US" altLang="zh-CN" dirty="0"/>
                  <a:t> would be replaced by the two rules 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S → X</a:t>
                </a:r>
                <a:r>
                  <a:rPr lang="en-US" altLang="zh-CN" baseline="-25000" dirty="0">
                    <a:solidFill>
                      <a:srgbClr val="0E419C"/>
                    </a:solidFill>
                  </a:rPr>
                  <a:t>1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 VP,</a:t>
                </a:r>
                <a:r>
                  <a:rPr lang="zh-CN" altLang="en-US" dirty="0">
                    <a:solidFill>
                      <a:srgbClr val="0E419C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X</a:t>
                </a:r>
                <a:r>
                  <a:rPr lang="en-US" altLang="zh-CN" baseline="-25000" dirty="0">
                    <a:solidFill>
                      <a:srgbClr val="0E419C"/>
                    </a:solidFill>
                  </a:rPr>
                  <a:t>1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 → Aux NP</a:t>
                </a:r>
                <a:endParaRPr lang="zh-CN" altLang="en-US" dirty="0">
                  <a:solidFill>
                    <a:srgbClr val="0E419C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DC99E1-99CD-495B-A730-08A2BD2C3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4" t="-1820" r="-1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784DE-C289-4799-B216-45D9974C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42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64C72-7B67-4A78-BFB0-0A54F866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</a:t>
            </a:r>
            <a:r>
              <a:rPr lang="en-US" altLang="zh-TW" b="1" dirty="0"/>
              <a:t>efore </a:t>
            </a:r>
            <a:r>
              <a:rPr lang="en-US" altLang="zh-CN" b="1" dirty="0"/>
              <a:t>and after </a:t>
            </a:r>
            <a:r>
              <a:rPr lang="en-US" altLang="zh-TW" b="1" dirty="0"/>
              <a:t>binarization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9C843C-038D-4AD9-A54A-426CD3D2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4F4096B-A3D5-43C8-A4E4-A0B06C3A1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863" y="1086844"/>
            <a:ext cx="38981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S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A7C6C3A-3438-4EFC-8410-23361DFF5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229" y="2149199"/>
            <a:ext cx="612628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NP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4084A7D-0137-4726-BD30-2FFC31869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6217" y="2080311"/>
            <a:ext cx="59499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>
                <a:latin typeface="Arial" charset="0"/>
                <a:ea typeface="新細明體" charset="0"/>
                <a:cs typeface="新細明體" charset="0"/>
              </a:rPr>
              <a:t>VP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473EEAE5-ED4A-4256-9E32-353851DCD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0850" y="3164988"/>
            <a:ext cx="407443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8641BC7B-BEC9-42D1-9F55-71CF08B28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91" y="3920693"/>
            <a:ext cx="1111161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i="1" dirty="0">
                <a:latin typeface="Arial" charset="0"/>
                <a:ea typeface="新細明體" charset="0"/>
                <a:cs typeface="新細明體" charset="0"/>
              </a:rPr>
              <a:t>people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C654BF7D-1603-4E95-8703-0E7764BC0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992" y="3008999"/>
            <a:ext cx="38981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>
                <a:latin typeface="Arial" charset="0"/>
                <a:ea typeface="新細明體" charset="0"/>
                <a:cs typeface="新細明體" charset="0"/>
              </a:rPr>
              <a:t>V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0D54BB20-6144-4FD5-9C3A-4BAA39D23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8455" y="2994711"/>
            <a:ext cx="612628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>
                <a:latin typeface="Arial" charset="0"/>
                <a:ea typeface="新細明體" charset="0"/>
                <a:cs typeface="新細明體" charset="0"/>
              </a:rPr>
              <a:t>NP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BA0C7F63-32D1-4B1D-8A23-47C0996F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350" y="3014695"/>
            <a:ext cx="59499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>
                <a:latin typeface="Arial" charset="0"/>
                <a:ea typeface="新細明體" charset="0"/>
                <a:cs typeface="新細明體" charset="0"/>
              </a:rPr>
              <a:t>PP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15B24B36-9A9F-4CB3-B296-F40D5497D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603" y="3799233"/>
            <a:ext cx="38981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P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0610E2CA-95CA-42AC-9361-60292C2F2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8650" y="3786613"/>
            <a:ext cx="612628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NP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E652165E-CFE2-45E2-B8AE-CBF0D04E5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344" y="5210873"/>
            <a:ext cx="85772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i="1" dirty="0">
                <a:latin typeface="Arial" charset="0"/>
                <a:ea typeface="新細明體" charset="0"/>
                <a:cs typeface="新細明體" charset="0"/>
              </a:rPr>
              <a:t>rods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B96E737-ED04-4BB7-96EC-919817EFA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854" y="4949657"/>
            <a:ext cx="732853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i="1" dirty="0">
                <a:latin typeface="Arial" charset="0"/>
                <a:ea typeface="新細明體" charset="0"/>
                <a:cs typeface="新細明體" charset="0"/>
              </a:rPr>
              <a:t>with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2B067C01-EA81-4257-8DE5-31226D0C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460" y="4930458"/>
            <a:ext cx="92040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i="1" dirty="0">
                <a:latin typeface="Arial" charset="0"/>
                <a:ea typeface="新細明體" charset="0"/>
                <a:cs typeface="新細明體" charset="0"/>
              </a:rPr>
              <a:t>tanks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2F331094-DA82-47DF-A036-6998557EB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3476" y="3898036"/>
            <a:ext cx="6639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i="1" dirty="0">
                <a:latin typeface="Arial" charset="0"/>
                <a:ea typeface="新細明體" charset="0"/>
                <a:cs typeface="新細明體" charset="0"/>
              </a:rPr>
              <a:t>fish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52F046E3-FA43-4EBC-BF54-48F20F6BE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5856" y="3851738"/>
            <a:ext cx="377825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>
                <a:latin typeface="Arial" charset="0"/>
                <a:ea typeface="新細明體" charset="0"/>
                <a:cs typeface="新細明體" charset="0"/>
              </a:rPr>
              <a:t>N</a:t>
            </a:r>
          </a:p>
        </p:txBody>
      </p:sp>
      <p:cxnSp>
        <p:nvCxnSpPr>
          <p:cNvPr id="21" name="AutoShape 18">
            <a:extLst>
              <a:ext uri="{FF2B5EF4-FFF2-40B4-BE49-F238E27FC236}">
                <a16:creationId xmlns:a16="http://schemas.microsoft.com/office/drawing/2014/main" id="{3AE4C8B5-609E-45CA-9228-3F0C941F2503}"/>
              </a:ext>
            </a:extLst>
          </p:cNvPr>
          <p:cNvCxnSpPr>
            <a:cxnSpLocks noChangeShapeType="1"/>
            <a:stCxn id="20" idx="2"/>
            <a:endCxn id="18" idx="0"/>
          </p:cNvCxnSpPr>
          <p:nvPr/>
        </p:nvCxnSpPr>
        <p:spPr bwMode="auto">
          <a:xfrm flipH="1">
            <a:off x="3592662" y="4313383"/>
            <a:ext cx="2107" cy="61707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 Box 19">
            <a:extLst>
              <a:ext uri="{FF2B5EF4-FFF2-40B4-BE49-F238E27FC236}">
                <a16:creationId xmlns:a16="http://schemas.microsoft.com/office/drawing/2014/main" id="{F9C00F30-EBA5-4C31-B3F5-98B0E9BB2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2281" y="4446458"/>
            <a:ext cx="377825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</a:t>
            </a:r>
          </a:p>
        </p:txBody>
      </p:sp>
      <p:cxnSp>
        <p:nvCxnSpPr>
          <p:cNvPr id="23" name="AutoShape 20">
            <a:extLst>
              <a:ext uri="{FF2B5EF4-FFF2-40B4-BE49-F238E27FC236}">
                <a16:creationId xmlns:a16="http://schemas.microsoft.com/office/drawing/2014/main" id="{6A658F4C-7216-4082-9B2C-82B59E2682EC}"/>
              </a:ext>
            </a:extLst>
          </p:cNvPr>
          <p:cNvCxnSpPr>
            <a:cxnSpLocks noChangeShapeType="1"/>
            <a:stCxn id="22" idx="2"/>
            <a:endCxn id="16" idx="0"/>
          </p:cNvCxnSpPr>
          <p:nvPr/>
        </p:nvCxnSpPr>
        <p:spPr bwMode="auto">
          <a:xfrm flipH="1">
            <a:off x="5433204" y="4908103"/>
            <a:ext cx="7990" cy="30277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E619D771-B891-4D29-9D66-374F2E97D80B}"/>
              </a:ext>
            </a:extLst>
          </p:cNvPr>
          <p:cNvCxnSpPr>
            <a:cxnSpLocks noChangeShapeType="1"/>
            <a:stCxn id="14" idx="2"/>
            <a:endCxn id="17" idx="0"/>
          </p:cNvCxnSpPr>
          <p:nvPr/>
        </p:nvCxnSpPr>
        <p:spPr bwMode="auto">
          <a:xfrm>
            <a:off x="4483508" y="4260878"/>
            <a:ext cx="6773" cy="688779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22">
            <a:extLst>
              <a:ext uri="{FF2B5EF4-FFF2-40B4-BE49-F238E27FC236}">
                <a16:creationId xmlns:a16="http://schemas.microsoft.com/office/drawing/2014/main" id="{8CFCF69D-0696-4F67-81A7-D74F588D022A}"/>
              </a:ext>
            </a:extLst>
          </p:cNvPr>
          <p:cNvCxnSpPr>
            <a:cxnSpLocks noChangeShapeType="1"/>
            <a:stCxn id="12" idx="2"/>
            <a:endCxn id="20" idx="0"/>
          </p:cNvCxnSpPr>
          <p:nvPr/>
        </p:nvCxnSpPr>
        <p:spPr bwMode="auto">
          <a:xfrm>
            <a:off x="3594769" y="3456356"/>
            <a:ext cx="0" cy="395382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23">
            <a:extLst>
              <a:ext uri="{FF2B5EF4-FFF2-40B4-BE49-F238E27FC236}">
                <a16:creationId xmlns:a16="http://schemas.microsoft.com/office/drawing/2014/main" id="{944A37A2-427F-4EA6-853E-BB62BCA142CA}"/>
              </a:ext>
            </a:extLst>
          </p:cNvPr>
          <p:cNvCxnSpPr>
            <a:cxnSpLocks noChangeShapeType="1"/>
            <a:stCxn id="15" idx="2"/>
            <a:endCxn id="22" idx="0"/>
          </p:cNvCxnSpPr>
          <p:nvPr/>
        </p:nvCxnSpPr>
        <p:spPr bwMode="auto">
          <a:xfrm>
            <a:off x="5434964" y="4248258"/>
            <a:ext cx="6230" cy="19820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24">
            <a:extLst>
              <a:ext uri="{FF2B5EF4-FFF2-40B4-BE49-F238E27FC236}">
                <a16:creationId xmlns:a16="http://schemas.microsoft.com/office/drawing/2014/main" id="{1D74C8EE-82FA-4EF3-9B88-8069654FAC97}"/>
              </a:ext>
            </a:extLst>
          </p:cNvPr>
          <p:cNvCxnSpPr>
            <a:cxnSpLocks noChangeShapeType="1"/>
            <a:stCxn id="19" idx="0"/>
            <a:endCxn id="11" idx="2"/>
          </p:cNvCxnSpPr>
          <p:nvPr/>
        </p:nvCxnSpPr>
        <p:spPr bwMode="auto">
          <a:xfrm flipH="1" flipV="1">
            <a:off x="2576897" y="3470644"/>
            <a:ext cx="8541" cy="427392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25">
            <a:extLst>
              <a:ext uri="{FF2B5EF4-FFF2-40B4-BE49-F238E27FC236}">
                <a16:creationId xmlns:a16="http://schemas.microsoft.com/office/drawing/2014/main" id="{D1A4FF8E-6DBD-4A9D-B0E9-530BC411DF47}"/>
              </a:ext>
            </a:extLst>
          </p:cNvPr>
          <p:cNvCxnSpPr>
            <a:cxnSpLocks noChangeShapeType="1"/>
            <a:stCxn id="11" idx="0"/>
            <a:endCxn id="8" idx="2"/>
          </p:cNvCxnSpPr>
          <p:nvPr/>
        </p:nvCxnSpPr>
        <p:spPr bwMode="auto">
          <a:xfrm flipV="1">
            <a:off x="2576897" y="2541956"/>
            <a:ext cx="886817" cy="467043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26">
            <a:extLst>
              <a:ext uri="{FF2B5EF4-FFF2-40B4-BE49-F238E27FC236}">
                <a16:creationId xmlns:a16="http://schemas.microsoft.com/office/drawing/2014/main" id="{92DFDCAD-A618-4022-A031-D793B4EC2D46}"/>
              </a:ext>
            </a:extLst>
          </p:cNvPr>
          <p:cNvCxnSpPr>
            <a:cxnSpLocks noChangeShapeType="1"/>
            <a:stCxn id="8" idx="2"/>
            <a:endCxn id="12" idx="0"/>
          </p:cNvCxnSpPr>
          <p:nvPr/>
        </p:nvCxnSpPr>
        <p:spPr bwMode="auto">
          <a:xfrm>
            <a:off x="3463714" y="2541956"/>
            <a:ext cx="131055" cy="45275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27">
            <a:extLst>
              <a:ext uri="{FF2B5EF4-FFF2-40B4-BE49-F238E27FC236}">
                <a16:creationId xmlns:a16="http://schemas.microsoft.com/office/drawing/2014/main" id="{DE6BA40E-B97F-473C-ABD6-CDE7FAE4ED0F}"/>
              </a:ext>
            </a:extLst>
          </p:cNvPr>
          <p:cNvCxnSpPr>
            <a:cxnSpLocks noChangeShapeType="1"/>
            <a:stCxn id="10" idx="0"/>
            <a:endCxn id="9" idx="2"/>
          </p:cNvCxnSpPr>
          <p:nvPr/>
        </p:nvCxnSpPr>
        <p:spPr bwMode="auto">
          <a:xfrm flipV="1">
            <a:off x="1384572" y="3626633"/>
            <a:ext cx="0" cy="29406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AutoShape 28">
            <a:extLst>
              <a:ext uri="{FF2B5EF4-FFF2-40B4-BE49-F238E27FC236}">
                <a16:creationId xmlns:a16="http://schemas.microsoft.com/office/drawing/2014/main" id="{FFE81CFC-3430-4DB0-9483-42F3C8F397CB}"/>
              </a:ext>
            </a:extLst>
          </p:cNvPr>
          <p:cNvCxnSpPr>
            <a:cxnSpLocks noChangeShapeType="1"/>
            <a:stCxn id="9" idx="0"/>
            <a:endCxn id="7" idx="2"/>
          </p:cNvCxnSpPr>
          <p:nvPr/>
        </p:nvCxnSpPr>
        <p:spPr bwMode="auto">
          <a:xfrm flipV="1">
            <a:off x="1384572" y="2610844"/>
            <a:ext cx="2971" cy="554144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29">
            <a:extLst>
              <a:ext uri="{FF2B5EF4-FFF2-40B4-BE49-F238E27FC236}">
                <a16:creationId xmlns:a16="http://schemas.microsoft.com/office/drawing/2014/main" id="{D34DEE79-EC23-44B7-969A-2BC7DCB524D1}"/>
              </a:ext>
            </a:extLst>
          </p:cNvPr>
          <p:cNvCxnSpPr>
            <a:cxnSpLocks noChangeShapeType="1"/>
            <a:stCxn id="14" idx="0"/>
            <a:endCxn id="13" idx="2"/>
          </p:cNvCxnSpPr>
          <p:nvPr/>
        </p:nvCxnSpPr>
        <p:spPr bwMode="auto">
          <a:xfrm flipV="1">
            <a:off x="4483508" y="3476340"/>
            <a:ext cx="474339" cy="322893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30">
            <a:extLst>
              <a:ext uri="{FF2B5EF4-FFF2-40B4-BE49-F238E27FC236}">
                <a16:creationId xmlns:a16="http://schemas.microsoft.com/office/drawing/2014/main" id="{E728F87B-1CFE-4DBE-BF0A-F1783BDFAECA}"/>
              </a:ext>
            </a:extLst>
          </p:cNvPr>
          <p:cNvCxnSpPr>
            <a:cxnSpLocks noChangeShapeType="1"/>
            <a:stCxn id="13" idx="2"/>
            <a:endCxn id="15" idx="0"/>
          </p:cNvCxnSpPr>
          <p:nvPr/>
        </p:nvCxnSpPr>
        <p:spPr bwMode="auto">
          <a:xfrm>
            <a:off x="4957847" y="3476340"/>
            <a:ext cx="477117" cy="310273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31">
            <a:extLst>
              <a:ext uri="{FF2B5EF4-FFF2-40B4-BE49-F238E27FC236}">
                <a16:creationId xmlns:a16="http://schemas.microsoft.com/office/drawing/2014/main" id="{5B845D7F-3027-4EA2-B52D-FAD77FE01D75}"/>
              </a:ext>
            </a:extLst>
          </p:cNvPr>
          <p:cNvCxnSpPr>
            <a:cxnSpLocks noChangeShapeType="1"/>
            <a:stCxn id="8" idx="2"/>
            <a:endCxn id="13" idx="0"/>
          </p:cNvCxnSpPr>
          <p:nvPr/>
        </p:nvCxnSpPr>
        <p:spPr bwMode="auto">
          <a:xfrm>
            <a:off x="3463714" y="2541956"/>
            <a:ext cx="1494133" cy="472739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32">
            <a:extLst>
              <a:ext uri="{FF2B5EF4-FFF2-40B4-BE49-F238E27FC236}">
                <a16:creationId xmlns:a16="http://schemas.microsoft.com/office/drawing/2014/main" id="{4BCDC745-E423-46D1-96AA-2F61A7B7192F}"/>
              </a:ext>
            </a:extLst>
          </p:cNvPr>
          <p:cNvCxnSpPr>
            <a:cxnSpLocks noChangeShapeType="1"/>
            <a:stCxn id="6" idx="2"/>
            <a:endCxn id="7" idx="0"/>
          </p:cNvCxnSpPr>
          <p:nvPr/>
        </p:nvCxnSpPr>
        <p:spPr bwMode="auto">
          <a:xfrm flipH="1">
            <a:off x="1387543" y="1548489"/>
            <a:ext cx="830225" cy="60071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3">
            <a:extLst>
              <a:ext uri="{FF2B5EF4-FFF2-40B4-BE49-F238E27FC236}">
                <a16:creationId xmlns:a16="http://schemas.microsoft.com/office/drawing/2014/main" id="{E4E87045-A79E-4B98-9C9F-161A9CABBF1C}"/>
              </a:ext>
            </a:extLst>
          </p:cNvPr>
          <p:cNvCxnSpPr>
            <a:cxnSpLocks noChangeShapeType="1"/>
            <a:stCxn id="6" idx="2"/>
            <a:endCxn id="8" idx="0"/>
          </p:cNvCxnSpPr>
          <p:nvPr/>
        </p:nvCxnSpPr>
        <p:spPr bwMode="auto">
          <a:xfrm>
            <a:off x="2217768" y="1548489"/>
            <a:ext cx="1245946" cy="531822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 Box 19">
            <a:extLst>
              <a:ext uri="{FF2B5EF4-FFF2-40B4-BE49-F238E27FC236}">
                <a16:creationId xmlns:a16="http://schemas.microsoft.com/office/drawing/2014/main" id="{9FD2E51D-5AA8-43FA-99EA-35E24D5D1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8495" y="4614079"/>
            <a:ext cx="377825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</a:t>
            </a:r>
          </a:p>
        </p:txBody>
      </p:sp>
      <p:sp>
        <p:nvSpPr>
          <p:cNvPr id="74" name="Text Box 2">
            <a:extLst>
              <a:ext uri="{FF2B5EF4-FFF2-40B4-BE49-F238E27FC236}">
                <a16:creationId xmlns:a16="http://schemas.microsoft.com/office/drawing/2014/main" id="{773D6AE9-102B-4DF5-BC37-A32ED08A7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958" y="4621371"/>
            <a:ext cx="3365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P</a:t>
            </a:r>
          </a:p>
        </p:txBody>
      </p:sp>
      <p:sp>
        <p:nvSpPr>
          <p:cNvPr id="75" name="Text Box 3">
            <a:extLst>
              <a:ext uri="{FF2B5EF4-FFF2-40B4-BE49-F238E27FC236}">
                <a16:creationId xmlns:a16="http://schemas.microsoft.com/office/drawing/2014/main" id="{228A77FE-FF7B-40C3-B4A6-7FC9CABAF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084" y="4558191"/>
            <a:ext cx="727362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NP</a:t>
            </a:r>
          </a:p>
        </p:txBody>
      </p:sp>
      <p:sp>
        <p:nvSpPr>
          <p:cNvPr id="76" name="Text Box 4">
            <a:extLst>
              <a:ext uri="{FF2B5EF4-FFF2-40B4-BE49-F238E27FC236}">
                <a16:creationId xmlns:a16="http://schemas.microsoft.com/office/drawing/2014/main" id="{DDFABB78-E0D5-4ECF-BCF7-AE1A654E8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5044" y="6035758"/>
            <a:ext cx="826323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rods</a:t>
            </a:r>
          </a:p>
        </p:txBody>
      </p:sp>
      <p:sp>
        <p:nvSpPr>
          <p:cNvPr id="77" name="Text Box 5">
            <a:extLst>
              <a:ext uri="{FF2B5EF4-FFF2-40B4-BE49-F238E27FC236}">
                <a16:creationId xmlns:a16="http://schemas.microsoft.com/office/drawing/2014/main" id="{411FF86D-CE97-4227-B55B-242C6380E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9294" y="5299778"/>
            <a:ext cx="377825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</a:t>
            </a:r>
          </a:p>
        </p:txBody>
      </p:sp>
      <p:cxnSp>
        <p:nvCxnSpPr>
          <p:cNvPr id="78" name="AutoShape 7">
            <a:extLst>
              <a:ext uri="{FF2B5EF4-FFF2-40B4-BE49-F238E27FC236}">
                <a16:creationId xmlns:a16="http://schemas.microsoft.com/office/drawing/2014/main" id="{48B18607-AFC1-47F5-BE99-24574DD7883B}"/>
              </a:ext>
            </a:extLst>
          </p:cNvPr>
          <p:cNvCxnSpPr>
            <a:cxnSpLocks noChangeShapeType="1"/>
            <a:stCxn id="74" idx="2"/>
            <a:endCxn id="81" idx="0"/>
          </p:cNvCxnSpPr>
          <p:nvPr/>
        </p:nvCxnSpPr>
        <p:spPr bwMode="auto">
          <a:xfrm>
            <a:off x="10043233" y="5083016"/>
            <a:ext cx="8225" cy="499564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AutoShape 9">
            <a:extLst>
              <a:ext uri="{FF2B5EF4-FFF2-40B4-BE49-F238E27FC236}">
                <a16:creationId xmlns:a16="http://schemas.microsoft.com/office/drawing/2014/main" id="{BE28E638-BC88-4ABB-8AE4-F37F9C6223FF}"/>
              </a:ext>
            </a:extLst>
          </p:cNvPr>
          <p:cNvCxnSpPr>
            <a:cxnSpLocks noChangeShapeType="1"/>
            <a:stCxn id="74" idx="0"/>
            <a:endCxn id="95" idx="2"/>
          </p:cNvCxnSpPr>
          <p:nvPr/>
        </p:nvCxnSpPr>
        <p:spPr bwMode="auto">
          <a:xfrm flipV="1">
            <a:off x="10043233" y="4246684"/>
            <a:ext cx="672620" cy="374687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AutoShape 11">
            <a:extLst>
              <a:ext uri="{FF2B5EF4-FFF2-40B4-BE49-F238E27FC236}">
                <a16:creationId xmlns:a16="http://schemas.microsoft.com/office/drawing/2014/main" id="{B914FF7D-9021-4A27-B390-453641C856D6}"/>
              </a:ext>
            </a:extLst>
          </p:cNvPr>
          <p:cNvCxnSpPr>
            <a:cxnSpLocks noChangeShapeType="1"/>
            <a:stCxn id="95" idx="2"/>
            <a:endCxn id="75" idx="0"/>
          </p:cNvCxnSpPr>
          <p:nvPr/>
        </p:nvCxnSpPr>
        <p:spPr bwMode="auto">
          <a:xfrm>
            <a:off x="10715853" y="4246684"/>
            <a:ext cx="780912" cy="311507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Text Box 13">
            <a:extLst>
              <a:ext uri="{FF2B5EF4-FFF2-40B4-BE49-F238E27FC236}">
                <a16:creationId xmlns:a16="http://schemas.microsoft.com/office/drawing/2014/main" id="{FFE92900-B05C-4282-A82C-A1E2B8E94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7778" y="5582580"/>
            <a:ext cx="72736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with</a:t>
            </a:r>
          </a:p>
        </p:txBody>
      </p:sp>
      <p:sp>
        <p:nvSpPr>
          <p:cNvPr id="82" name="Text Box 14">
            <a:extLst>
              <a:ext uri="{FF2B5EF4-FFF2-40B4-BE49-F238E27FC236}">
                <a16:creationId xmlns:a16="http://schemas.microsoft.com/office/drawing/2014/main" id="{A7A90CA1-62F9-4D51-A591-A93E50278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607" y="2179861"/>
            <a:ext cx="745258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NP</a:t>
            </a:r>
          </a:p>
        </p:txBody>
      </p:sp>
      <p:sp>
        <p:nvSpPr>
          <p:cNvPr id="83" name="Text Box 15">
            <a:extLst>
              <a:ext uri="{FF2B5EF4-FFF2-40B4-BE49-F238E27FC236}">
                <a16:creationId xmlns:a16="http://schemas.microsoft.com/office/drawing/2014/main" id="{F378447A-D216-4D3F-BDDA-4F879353A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332" y="2905164"/>
            <a:ext cx="3492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</a:t>
            </a:r>
          </a:p>
        </p:txBody>
      </p:sp>
      <p:sp>
        <p:nvSpPr>
          <p:cNvPr id="84" name="Text Box 16">
            <a:extLst>
              <a:ext uri="{FF2B5EF4-FFF2-40B4-BE49-F238E27FC236}">
                <a16:creationId xmlns:a16="http://schemas.microsoft.com/office/drawing/2014/main" id="{19DAB609-D804-4378-AE91-BF39322E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356" y="3868965"/>
            <a:ext cx="1137202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people</a:t>
            </a:r>
          </a:p>
        </p:txBody>
      </p:sp>
      <p:sp>
        <p:nvSpPr>
          <p:cNvPr id="85" name="Text Box 17">
            <a:extLst>
              <a:ext uri="{FF2B5EF4-FFF2-40B4-BE49-F238E27FC236}">
                <a16:creationId xmlns:a16="http://schemas.microsoft.com/office/drawing/2014/main" id="{E1E0BC13-9A90-4DCD-BD1E-6C00C9C1B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3498" y="5598009"/>
            <a:ext cx="1008066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tanks</a:t>
            </a:r>
          </a:p>
        </p:txBody>
      </p:sp>
      <p:sp>
        <p:nvSpPr>
          <p:cNvPr id="86" name="Text Box 18">
            <a:extLst>
              <a:ext uri="{FF2B5EF4-FFF2-40B4-BE49-F238E27FC236}">
                <a16:creationId xmlns:a16="http://schemas.microsoft.com/office/drawing/2014/main" id="{F6B53990-FAEA-4A23-A594-CA2D7241F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0584" y="3868964"/>
            <a:ext cx="68580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fish</a:t>
            </a:r>
          </a:p>
        </p:txBody>
      </p:sp>
      <p:cxnSp>
        <p:nvCxnSpPr>
          <p:cNvPr id="87" name="AutoShape 20">
            <a:extLst>
              <a:ext uri="{FF2B5EF4-FFF2-40B4-BE49-F238E27FC236}">
                <a16:creationId xmlns:a16="http://schemas.microsoft.com/office/drawing/2014/main" id="{F0026F1C-9600-4C18-B4C7-DC70226A260E}"/>
              </a:ext>
            </a:extLst>
          </p:cNvPr>
          <p:cNvCxnSpPr>
            <a:cxnSpLocks noChangeShapeType="1"/>
            <a:stCxn id="54" idx="2"/>
            <a:endCxn id="85" idx="0"/>
          </p:cNvCxnSpPr>
          <p:nvPr/>
        </p:nvCxnSpPr>
        <p:spPr bwMode="auto">
          <a:xfrm>
            <a:off x="9177408" y="5075724"/>
            <a:ext cx="123" cy="52228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AutoShape 21">
            <a:extLst>
              <a:ext uri="{FF2B5EF4-FFF2-40B4-BE49-F238E27FC236}">
                <a16:creationId xmlns:a16="http://schemas.microsoft.com/office/drawing/2014/main" id="{8FCA62CF-B165-45F0-8669-CE844AFA7BDF}"/>
              </a:ext>
            </a:extLst>
          </p:cNvPr>
          <p:cNvCxnSpPr>
            <a:cxnSpLocks noChangeShapeType="1"/>
            <a:stCxn id="94" idx="2"/>
            <a:endCxn id="54" idx="0"/>
          </p:cNvCxnSpPr>
          <p:nvPr/>
        </p:nvCxnSpPr>
        <p:spPr bwMode="auto">
          <a:xfrm flipH="1">
            <a:off x="9177408" y="4299103"/>
            <a:ext cx="247" cy="314976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AutoShape 22">
            <a:extLst>
              <a:ext uri="{FF2B5EF4-FFF2-40B4-BE49-F238E27FC236}">
                <a16:creationId xmlns:a16="http://schemas.microsoft.com/office/drawing/2014/main" id="{E25CBA4C-BF23-4A4C-98A2-2A31E1054C2D}"/>
              </a:ext>
            </a:extLst>
          </p:cNvPr>
          <p:cNvCxnSpPr>
            <a:cxnSpLocks noChangeShapeType="1"/>
            <a:stCxn id="86" idx="0"/>
            <a:endCxn id="93" idx="2"/>
          </p:cNvCxnSpPr>
          <p:nvPr/>
        </p:nvCxnSpPr>
        <p:spPr bwMode="auto">
          <a:xfrm flipH="1" flipV="1">
            <a:off x="8199104" y="3372715"/>
            <a:ext cx="4380" cy="496249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AutoShape 23">
            <a:extLst>
              <a:ext uri="{FF2B5EF4-FFF2-40B4-BE49-F238E27FC236}">
                <a16:creationId xmlns:a16="http://schemas.microsoft.com/office/drawing/2014/main" id="{3A466EB2-75B1-4EC0-9527-ECF2F8847393}"/>
              </a:ext>
            </a:extLst>
          </p:cNvPr>
          <p:cNvCxnSpPr>
            <a:cxnSpLocks noChangeShapeType="1"/>
            <a:stCxn id="84" idx="0"/>
            <a:endCxn id="83" idx="2"/>
          </p:cNvCxnSpPr>
          <p:nvPr/>
        </p:nvCxnSpPr>
        <p:spPr bwMode="auto">
          <a:xfrm flipV="1">
            <a:off x="7207957" y="3366809"/>
            <a:ext cx="0" cy="502156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AutoShape 24">
            <a:extLst>
              <a:ext uri="{FF2B5EF4-FFF2-40B4-BE49-F238E27FC236}">
                <a16:creationId xmlns:a16="http://schemas.microsoft.com/office/drawing/2014/main" id="{97AB7B3C-366E-4EA6-8D2E-27C1D0189645}"/>
              </a:ext>
            </a:extLst>
          </p:cNvPr>
          <p:cNvCxnSpPr>
            <a:cxnSpLocks noChangeShapeType="1"/>
            <a:stCxn id="83" idx="0"/>
            <a:endCxn id="82" idx="2"/>
          </p:cNvCxnSpPr>
          <p:nvPr/>
        </p:nvCxnSpPr>
        <p:spPr bwMode="auto">
          <a:xfrm flipV="1">
            <a:off x="7207957" y="2641506"/>
            <a:ext cx="5279" cy="263658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Text Box 25">
            <a:extLst>
              <a:ext uri="{FF2B5EF4-FFF2-40B4-BE49-F238E27FC236}">
                <a16:creationId xmlns:a16="http://schemas.microsoft.com/office/drawing/2014/main" id="{F8C7845F-6E84-4107-B46B-9D1A1EC27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8931" y="2114461"/>
            <a:ext cx="744971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VP</a:t>
            </a:r>
          </a:p>
        </p:txBody>
      </p:sp>
      <p:sp>
        <p:nvSpPr>
          <p:cNvPr id="93" name="Text Box 26">
            <a:extLst>
              <a:ext uri="{FF2B5EF4-FFF2-40B4-BE49-F238E27FC236}">
                <a16:creationId xmlns:a16="http://schemas.microsoft.com/office/drawing/2014/main" id="{BA700921-FDB4-446D-B18B-CBBF5802D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829" y="2911070"/>
            <a:ext cx="3365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>
                <a:latin typeface="Arial" charset="0"/>
                <a:ea typeface="新細明體" charset="0"/>
                <a:cs typeface="新細明體" charset="0"/>
              </a:rPr>
              <a:t>V</a:t>
            </a:r>
          </a:p>
        </p:txBody>
      </p:sp>
      <p:sp>
        <p:nvSpPr>
          <p:cNvPr id="94" name="Text Box 27">
            <a:extLst>
              <a:ext uri="{FF2B5EF4-FFF2-40B4-BE49-F238E27FC236}">
                <a16:creationId xmlns:a16="http://schemas.microsoft.com/office/drawing/2014/main" id="{CB600A40-BE81-4806-80BF-37002F90F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974" y="3837458"/>
            <a:ext cx="727362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NP</a:t>
            </a:r>
          </a:p>
        </p:txBody>
      </p:sp>
      <p:sp>
        <p:nvSpPr>
          <p:cNvPr id="95" name="Text Box 28">
            <a:extLst>
              <a:ext uri="{FF2B5EF4-FFF2-40B4-BE49-F238E27FC236}">
                <a16:creationId xmlns:a16="http://schemas.microsoft.com/office/drawing/2014/main" id="{EB7DE8C9-163E-46B8-8407-BF56C38FB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2172" y="3785039"/>
            <a:ext cx="727361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PP</a:t>
            </a:r>
          </a:p>
        </p:txBody>
      </p:sp>
      <p:cxnSp>
        <p:nvCxnSpPr>
          <p:cNvPr id="96" name="AutoShape 29">
            <a:extLst>
              <a:ext uri="{FF2B5EF4-FFF2-40B4-BE49-F238E27FC236}">
                <a16:creationId xmlns:a16="http://schemas.microsoft.com/office/drawing/2014/main" id="{22628E71-45B1-4631-B342-8C75CF80118D}"/>
              </a:ext>
            </a:extLst>
          </p:cNvPr>
          <p:cNvCxnSpPr>
            <a:cxnSpLocks noChangeShapeType="1"/>
            <a:stCxn id="93" idx="0"/>
            <a:endCxn id="92" idx="2"/>
          </p:cNvCxnSpPr>
          <p:nvPr/>
        </p:nvCxnSpPr>
        <p:spPr bwMode="auto">
          <a:xfrm flipV="1">
            <a:off x="8199104" y="2576106"/>
            <a:ext cx="852313" cy="334964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Text Box 30">
            <a:extLst>
              <a:ext uri="{FF2B5EF4-FFF2-40B4-BE49-F238E27FC236}">
                <a16:creationId xmlns:a16="http://schemas.microsoft.com/office/drawing/2014/main" id="{C7802D8A-65CA-4094-BF26-88D119346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4172" y="2876655"/>
            <a:ext cx="1372587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solidFill>
                  <a:srgbClr val="FF0000"/>
                </a:solidFill>
                <a:latin typeface="Arial" charset="0"/>
                <a:ea typeface="新細明體" charset="0"/>
                <a:cs typeface="新細明體" charset="0"/>
              </a:rPr>
              <a:t>@VP_V</a:t>
            </a:r>
          </a:p>
        </p:txBody>
      </p:sp>
      <p:cxnSp>
        <p:nvCxnSpPr>
          <p:cNvPr id="98" name="AutoShape 31">
            <a:extLst>
              <a:ext uri="{FF2B5EF4-FFF2-40B4-BE49-F238E27FC236}">
                <a16:creationId xmlns:a16="http://schemas.microsoft.com/office/drawing/2014/main" id="{BC14CF90-44F4-408E-9A64-34050D3069E7}"/>
              </a:ext>
            </a:extLst>
          </p:cNvPr>
          <p:cNvCxnSpPr>
            <a:cxnSpLocks noChangeShapeType="1"/>
            <a:stCxn id="92" idx="2"/>
            <a:endCxn id="97" idx="0"/>
          </p:cNvCxnSpPr>
          <p:nvPr/>
        </p:nvCxnSpPr>
        <p:spPr bwMode="auto">
          <a:xfrm>
            <a:off x="9051417" y="2576106"/>
            <a:ext cx="769049" cy="300549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AutoShape 33">
            <a:extLst>
              <a:ext uri="{FF2B5EF4-FFF2-40B4-BE49-F238E27FC236}">
                <a16:creationId xmlns:a16="http://schemas.microsoft.com/office/drawing/2014/main" id="{A141995D-9836-43EF-AFB4-D6FDED70B0DC}"/>
              </a:ext>
            </a:extLst>
          </p:cNvPr>
          <p:cNvCxnSpPr>
            <a:cxnSpLocks noChangeShapeType="1"/>
            <a:stCxn id="97" idx="2"/>
            <a:endCxn id="94" idx="0"/>
          </p:cNvCxnSpPr>
          <p:nvPr/>
        </p:nvCxnSpPr>
        <p:spPr bwMode="auto">
          <a:xfrm flipH="1">
            <a:off x="9177655" y="3338300"/>
            <a:ext cx="642811" cy="499158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AutoShape 34">
            <a:extLst>
              <a:ext uri="{FF2B5EF4-FFF2-40B4-BE49-F238E27FC236}">
                <a16:creationId xmlns:a16="http://schemas.microsoft.com/office/drawing/2014/main" id="{979D4EC8-D75F-44EF-AD26-1589DB31D87C}"/>
              </a:ext>
            </a:extLst>
          </p:cNvPr>
          <p:cNvCxnSpPr>
            <a:cxnSpLocks noChangeShapeType="1"/>
            <a:stCxn id="97" idx="2"/>
            <a:endCxn id="95" idx="0"/>
          </p:cNvCxnSpPr>
          <p:nvPr/>
        </p:nvCxnSpPr>
        <p:spPr bwMode="auto">
          <a:xfrm>
            <a:off x="9820466" y="3338300"/>
            <a:ext cx="895387" cy="446739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 Box 37">
            <a:extLst>
              <a:ext uri="{FF2B5EF4-FFF2-40B4-BE49-F238E27FC236}">
                <a16:creationId xmlns:a16="http://schemas.microsoft.com/office/drawing/2014/main" id="{4D04F06E-6DAE-43AE-A2D0-6424BE01F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82" y="1068062"/>
            <a:ext cx="3365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0" rIns="91420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l" eaLnBrk="1" hangingPunct="1"/>
            <a:r>
              <a:rPr kumimoji="1" lang="en-US" altLang="zh-TW" dirty="0">
                <a:latin typeface="Arial" charset="0"/>
                <a:ea typeface="新細明體" charset="0"/>
                <a:cs typeface="新細明體" charset="0"/>
              </a:rPr>
              <a:t>S</a:t>
            </a:r>
          </a:p>
        </p:txBody>
      </p:sp>
      <p:cxnSp>
        <p:nvCxnSpPr>
          <p:cNvPr id="103" name="AutoShape 38">
            <a:extLst>
              <a:ext uri="{FF2B5EF4-FFF2-40B4-BE49-F238E27FC236}">
                <a16:creationId xmlns:a16="http://schemas.microsoft.com/office/drawing/2014/main" id="{36D767E9-014E-47B9-95FC-DDA96D119A4E}"/>
              </a:ext>
            </a:extLst>
          </p:cNvPr>
          <p:cNvCxnSpPr>
            <a:cxnSpLocks noChangeShapeType="1"/>
            <a:stCxn id="102" idx="2"/>
            <a:endCxn id="82" idx="0"/>
          </p:cNvCxnSpPr>
          <p:nvPr/>
        </p:nvCxnSpPr>
        <p:spPr bwMode="auto">
          <a:xfrm flipH="1">
            <a:off x="7213236" y="1529707"/>
            <a:ext cx="687821" cy="650154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AutoShape 39">
            <a:extLst>
              <a:ext uri="{FF2B5EF4-FFF2-40B4-BE49-F238E27FC236}">
                <a16:creationId xmlns:a16="http://schemas.microsoft.com/office/drawing/2014/main" id="{DF50F225-EE1F-40F4-A0CB-718842074394}"/>
              </a:ext>
            </a:extLst>
          </p:cNvPr>
          <p:cNvCxnSpPr>
            <a:cxnSpLocks noChangeShapeType="1"/>
            <a:stCxn id="102" idx="2"/>
            <a:endCxn id="92" idx="0"/>
          </p:cNvCxnSpPr>
          <p:nvPr/>
        </p:nvCxnSpPr>
        <p:spPr bwMode="auto">
          <a:xfrm>
            <a:off x="7901057" y="1529707"/>
            <a:ext cx="1150360" cy="584754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AutoShape 6">
            <a:extLst>
              <a:ext uri="{FF2B5EF4-FFF2-40B4-BE49-F238E27FC236}">
                <a16:creationId xmlns:a16="http://schemas.microsoft.com/office/drawing/2014/main" id="{7B014991-3C49-4B3F-8485-59B739040DBB}"/>
              </a:ext>
            </a:extLst>
          </p:cNvPr>
          <p:cNvCxnSpPr>
            <a:cxnSpLocks noChangeShapeType="1"/>
            <a:stCxn id="77" idx="2"/>
            <a:endCxn id="76" idx="0"/>
          </p:cNvCxnSpPr>
          <p:nvPr/>
        </p:nvCxnSpPr>
        <p:spPr bwMode="auto">
          <a:xfrm flipH="1">
            <a:off x="11498206" y="5761423"/>
            <a:ext cx="1" cy="27433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AutoShape 8">
            <a:extLst>
              <a:ext uri="{FF2B5EF4-FFF2-40B4-BE49-F238E27FC236}">
                <a16:creationId xmlns:a16="http://schemas.microsoft.com/office/drawing/2014/main" id="{8238A68E-D709-4528-AC19-1B727BE5E69B}"/>
              </a:ext>
            </a:extLst>
          </p:cNvPr>
          <p:cNvCxnSpPr>
            <a:cxnSpLocks noChangeShapeType="1"/>
            <a:stCxn id="75" idx="2"/>
            <a:endCxn id="77" idx="0"/>
          </p:cNvCxnSpPr>
          <p:nvPr/>
        </p:nvCxnSpPr>
        <p:spPr bwMode="auto">
          <a:xfrm>
            <a:off x="11496765" y="5019836"/>
            <a:ext cx="1442" cy="279942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0080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3B0A3B-5FDE-49AC-AB94-1DE1F73A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Entire conversion process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9BCE4-466C-4BCA-A9BD-43602B41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18" y="1892205"/>
            <a:ext cx="11064875" cy="3332938"/>
          </a:xfrm>
        </p:spPr>
        <p:txBody>
          <a:bodyPr/>
          <a:lstStyle/>
          <a:p>
            <a:r>
              <a:rPr lang="en-US" altLang="zh-CN" dirty="0"/>
              <a:t>1) Copy all conforming rules to the new grammar unchanged.</a:t>
            </a:r>
          </a:p>
          <a:p>
            <a:r>
              <a:rPr lang="en-US" altLang="zh-CN" dirty="0"/>
              <a:t>2) Convert terminals within rules to dummy non-terminals.</a:t>
            </a:r>
          </a:p>
          <a:p>
            <a:r>
              <a:rPr lang="en-US" altLang="zh-CN" dirty="0"/>
              <a:t>3) Convert unit rules.</a:t>
            </a:r>
          </a:p>
          <a:p>
            <a:r>
              <a:rPr lang="en-US" altLang="zh-CN" dirty="0"/>
              <a:t>4) Make all rules binary and add them to new grammar.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FF63EE-6FA2-4E66-BC27-036BD547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385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1F214-B9BB-47A2-B881-7E557A39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 example: miniature English grammar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FADE30-2FCB-434B-A41A-A0A95E5A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189" y="1074071"/>
            <a:ext cx="8042954" cy="4826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Grammar 				Lexicon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11B711-1BF2-4283-B0CF-B7746C6A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9EC8F-A162-45BE-BC46-EDFFFDD6A7AD}"/>
              </a:ext>
            </a:extLst>
          </p:cNvPr>
          <p:cNvSpPr txBox="1"/>
          <p:nvPr/>
        </p:nvSpPr>
        <p:spPr>
          <a:xfrm>
            <a:off x="992189" y="1643288"/>
            <a:ext cx="101981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 → NP VP 				Det → that | this | the | a </a:t>
            </a:r>
          </a:p>
          <a:p>
            <a:r>
              <a:rPr lang="en-US" altLang="zh-CN" sz="2000" dirty="0"/>
              <a:t>S → Aux NP VP 				Noun → book | flight | meal | money </a:t>
            </a:r>
          </a:p>
          <a:p>
            <a:r>
              <a:rPr lang="en-US" altLang="zh-CN" sz="2000" dirty="0"/>
              <a:t>S → VP 				Verb → book | include | prefer </a:t>
            </a:r>
          </a:p>
          <a:p>
            <a:r>
              <a:rPr lang="en-US" altLang="zh-CN" sz="2000" dirty="0"/>
              <a:t>NP → Pronoun 				Pronoun → I | she | me </a:t>
            </a:r>
          </a:p>
          <a:p>
            <a:r>
              <a:rPr lang="en-US" altLang="zh-CN" sz="2000" dirty="0"/>
              <a:t>NP → Proper-Noun 			Proper-Noun → Houston | NWA </a:t>
            </a:r>
          </a:p>
          <a:p>
            <a:r>
              <a:rPr lang="en-US" altLang="zh-CN" sz="2000" dirty="0"/>
              <a:t>NP → Det Nominal 			Aux → does </a:t>
            </a:r>
          </a:p>
          <a:p>
            <a:r>
              <a:rPr lang="en-US" altLang="zh-CN" sz="2000" dirty="0"/>
              <a:t>Nominal → Noun 			Preposition → from | to | on | near | through</a:t>
            </a:r>
          </a:p>
          <a:p>
            <a:r>
              <a:rPr lang="en-US" altLang="zh-CN" sz="2000" dirty="0"/>
              <a:t>Nominal → Nominal Noun 	</a:t>
            </a:r>
          </a:p>
          <a:p>
            <a:r>
              <a:rPr lang="en-US" altLang="zh-CN" sz="2000" dirty="0"/>
              <a:t>Nominal → Nominal PP </a:t>
            </a:r>
          </a:p>
          <a:p>
            <a:r>
              <a:rPr lang="en-US" altLang="zh-CN" sz="2000" dirty="0"/>
              <a:t>VP → Verb </a:t>
            </a:r>
          </a:p>
          <a:p>
            <a:r>
              <a:rPr lang="en-US" altLang="zh-CN" sz="2000" dirty="0"/>
              <a:t>VP → Verb NP </a:t>
            </a:r>
          </a:p>
          <a:p>
            <a:r>
              <a:rPr lang="en-US" altLang="zh-CN" sz="2000" dirty="0"/>
              <a:t>VP → Verb NP PP </a:t>
            </a:r>
          </a:p>
          <a:p>
            <a:r>
              <a:rPr lang="en-US" altLang="zh-CN" sz="2000" dirty="0"/>
              <a:t>VP → Verb PP </a:t>
            </a:r>
          </a:p>
          <a:p>
            <a:r>
              <a:rPr lang="en-US" altLang="zh-CN" sz="2000" dirty="0"/>
              <a:t>VP → VP PP </a:t>
            </a:r>
          </a:p>
          <a:p>
            <a:r>
              <a:rPr lang="en-US" altLang="zh-CN" sz="2000" dirty="0"/>
              <a:t>PP → Preposition NP</a:t>
            </a:r>
            <a:endParaRPr lang="zh-CN" altLang="en-US" sz="2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5191A1-131C-4C9E-BABC-5716D234E206}"/>
              </a:ext>
            </a:extLst>
          </p:cNvPr>
          <p:cNvSpPr txBox="1"/>
          <p:nvPr/>
        </p:nvSpPr>
        <p:spPr>
          <a:xfrm>
            <a:off x="4733609" y="5432426"/>
            <a:ext cx="5701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E419C"/>
                </a:solidFill>
              </a:rPr>
              <a:t>Task</a:t>
            </a:r>
            <a:r>
              <a:rPr lang="en-US" altLang="zh-CN" sz="2800" dirty="0"/>
              <a:t>: convert this grammar to CNF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095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A55B1-E93F-4EBC-8616-0FD53A94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1) Copy all conforming rules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BDCE3D-0008-40B1-B8A1-F8A2B506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02D888C-F7AC-4856-AEE7-A890DF72E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83" y="1102290"/>
            <a:ext cx="10583330" cy="4826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Grammar 				Lexicon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25CF78-8622-4610-8D03-9C9B185B3E2F}"/>
              </a:ext>
            </a:extLst>
          </p:cNvPr>
          <p:cNvSpPr txBox="1"/>
          <p:nvPr/>
        </p:nvSpPr>
        <p:spPr>
          <a:xfrm>
            <a:off x="5315483" y="1584891"/>
            <a:ext cx="53509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E419C"/>
                </a:solidFill>
              </a:rPr>
              <a:t>Det → that | this | the | a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Noun → book | flight | meal | money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Verb → book | include | prefer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Pronoun → I | she | me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Proper-Noun → Houston | NWA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Aux → does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Preposition → from | to | on | near | through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DAE475-67B4-451A-87EB-088681CEB793}"/>
              </a:ext>
            </a:extLst>
          </p:cNvPr>
          <p:cNvSpPr txBox="1"/>
          <p:nvPr/>
        </p:nvSpPr>
        <p:spPr>
          <a:xfrm>
            <a:off x="768883" y="1727765"/>
            <a:ext cx="40682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E419C"/>
                </a:solidFill>
              </a:rPr>
              <a:t>S → NP VP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NP → Det Nominal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Nominal → Nominal Noun 	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Nominal → Nominal PP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VP → Verb NP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VP → Verb PP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VP → VP PP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PP → Preposition NP</a:t>
            </a:r>
            <a:endParaRPr lang="zh-CN" altLang="en-US" sz="2000" dirty="0">
              <a:solidFill>
                <a:srgbClr val="0E419C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954EC6-3E61-4D75-8AC3-18CF0B4969AC}"/>
              </a:ext>
            </a:extLst>
          </p:cNvPr>
          <p:cNvSpPr txBox="1"/>
          <p:nvPr/>
        </p:nvSpPr>
        <p:spPr>
          <a:xfrm>
            <a:off x="6251048" y="4149724"/>
            <a:ext cx="31919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S → Aux NP VP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S → VP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NP → Pronoun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NP → Proper-Noun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Nominal → Noun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VP → Verb </a:t>
            </a:r>
          </a:p>
          <a:p>
            <a:r>
              <a:rPr lang="en-US" altLang="zh-CN" sz="2000" dirty="0">
                <a:solidFill>
                  <a:srgbClr val="C00000"/>
                </a:solidFill>
              </a:rPr>
              <a:t>VP → Verb NP PP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F5566A-81F1-4B90-AFDD-D19DF962ADDE}"/>
              </a:ext>
            </a:extLst>
          </p:cNvPr>
          <p:cNvSpPr txBox="1"/>
          <p:nvPr/>
        </p:nvSpPr>
        <p:spPr>
          <a:xfrm>
            <a:off x="658813" y="5011499"/>
            <a:ext cx="5095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Rules need to process further: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83616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5C0FDB-3C71-4A61-A0FF-4D279E65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2) Convert terminals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D5CA1A-98BA-4D9D-AD44-60340C5F0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 terminals in rules. Skip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C2185F-1D29-4CB8-B8A1-BA1C90F5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587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F64AA-544A-479B-827C-7F501B09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3) Convert unit rules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91659-A941-42EC-9AD0-84417E6EC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746" y="3407228"/>
            <a:ext cx="7645406" cy="177012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</a:rPr>
              <a:t>S → VP,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VP → Verb</a:t>
            </a:r>
            <a:r>
              <a:rPr lang="en-US" altLang="zh-CN" sz="2000" dirty="0"/>
              <a:t>, new rules: </a:t>
            </a:r>
            <a:r>
              <a:rPr lang="en-US" altLang="zh-CN" sz="2000" dirty="0">
                <a:solidFill>
                  <a:schemeClr val="accent6"/>
                </a:solidFill>
              </a:rPr>
              <a:t>S → book | include | prefer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</a:rPr>
              <a:t>S → VP,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VP → Verb NP</a:t>
            </a:r>
            <a:r>
              <a:rPr lang="en-US" altLang="zh-CN" sz="2000" dirty="0"/>
              <a:t>, new rules: </a:t>
            </a:r>
            <a:r>
              <a:rPr lang="en-US" altLang="zh-CN" sz="2000" dirty="0">
                <a:solidFill>
                  <a:schemeClr val="accent6"/>
                </a:solidFill>
              </a:rPr>
              <a:t>S → Verb NP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</a:rPr>
              <a:t>S → VP,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VP → Verb NP PP</a:t>
            </a:r>
            <a:r>
              <a:rPr lang="en-US" altLang="zh-CN" sz="2000" dirty="0"/>
              <a:t>, then new rules: </a:t>
            </a:r>
            <a:r>
              <a:rPr lang="en-US" altLang="zh-CN" sz="2000" dirty="0">
                <a:solidFill>
                  <a:schemeClr val="accent6"/>
                </a:solidFill>
              </a:rPr>
              <a:t>S → Verb NP PP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</a:rPr>
              <a:t>S → VP,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VP → Verb PP</a:t>
            </a:r>
            <a:r>
              <a:rPr lang="en-US" altLang="zh-CN" sz="2000" dirty="0"/>
              <a:t>, new rules: </a:t>
            </a:r>
            <a:r>
              <a:rPr lang="en-US" altLang="zh-CN" sz="2000" dirty="0">
                <a:solidFill>
                  <a:schemeClr val="accent6"/>
                </a:solidFill>
              </a:rPr>
              <a:t>S → Verb PP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</a:rPr>
              <a:t>S → VP,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VP → VP PP</a:t>
            </a:r>
            <a:r>
              <a:rPr lang="en-US" altLang="zh-CN" sz="2000" dirty="0"/>
              <a:t>, then new rules: </a:t>
            </a:r>
            <a:r>
              <a:rPr lang="en-US" altLang="zh-CN" sz="2000" dirty="0">
                <a:solidFill>
                  <a:schemeClr val="accent6"/>
                </a:solidFill>
              </a:rPr>
              <a:t>S → VP PP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zh-CN" sz="2000" dirty="0">
              <a:solidFill>
                <a:schemeClr val="accent6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152619-4DB4-494D-B19D-7F51E1FD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51C31A-130E-4C80-B13D-3861AB14E471}"/>
              </a:ext>
            </a:extLst>
          </p:cNvPr>
          <p:cNvSpPr txBox="1"/>
          <p:nvPr/>
        </p:nvSpPr>
        <p:spPr>
          <a:xfrm>
            <a:off x="5224758" y="1076298"/>
            <a:ext cx="53509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Det → that | this | the | a </a:t>
            </a:r>
          </a:p>
          <a:p>
            <a:r>
              <a:rPr lang="en-US" altLang="zh-CN" sz="2000" dirty="0"/>
              <a:t>Noun → book | flight | meal | money </a:t>
            </a:r>
          </a:p>
          <a:p>
            <a:r>
              <a:rPr lang="en-US" altLang="zh-CN" sz="2000" dirty="0"/>
              <a:t>Verb → book | include | prefer </a:t>
            </a:r>
          </a:p>
          <a:p>
            <a:r>
              <a:rPr lang="en-US" altLang="zh-CN" sz="2000" dirty="0"/>
              <a:t>Pronoun → I | she | me </a:t>
            </a:r>
          </a:p>
          <a:p>
            <a:r>
              <a:rPr lang="en-US" altLang="zh-CN" sz="2000" dirty="0"/>
              <a:t>Proper-Noun → Houston | NWA </a:t>
            </a:r>
          </a:p>
          <a:p>
            <a:r>
              <a:rPr lang="en-US" altLang="zh-CN" sz="2000" dirty="0"/>
              <a:t>Aux → does </a:t>
            </a:r>
          </a:p>
          <a:p>
            <a:r>
              <a:rPr lang="en-US" altLang="zh-CN" sz="2000" dirty="0"/>
              <a:t>Preposition → from | to | on | near | through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2D8F5-31D9-4D46-96A0-DAA152056AA0}"/>
              </a:ext>
            </a:extLst>
          </p:cNvPr>
          <p:cNvSpPr txBox="1"/>
          <p:nvPr/>
        </p:nvSpPr>
        <p:spPr>
          <a:xfrm>
            <a:off x="658813" y="1123432"/>
            <a:ext cx="323849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 → NP VP</a:t>
            </a:r>
          </a:p>
          <a:p>
            <a:r>
              <a:rPr lang="en-US" altLang="zh-CN" sz="2000" dirty="0"/>
              <a:t>S → Aux NP VP</a:t>
            </a:r>
          </a:p>
          <a:p>
            <a:r>
              <a:rPr lang="en-US" altLang="zh-CN" sz="2000" dirty="0"/>
              <a:t>S → VP</a:t>
            </a:r>
          </a:p>
          <a:p>
            <a:r>
              <a:rPr lang="en-US" altLang="zh-CN" sz="2000" dirty="0"/>
              <a:t>NP → Pronoun</a:t>
            </a:r>
          </a:p>
          <a:p>
            <a:r>
              <a:rPr lang="en-US" altLang="zh-CN" sz="2000" dirty="0"/>
              <a:t>NP → Proper-Noun</a:t>
            </a:r>
          </a:p>
          <a:p>
            <a:r>
              <a:rPr lang="en-US" altLang="zh-CN" sz="2000" dirty="0"/>
              <a:t>NP → Det Nominal</a:t>
            </a:r>
          </a:p>
          <a:p>
            <a:r>
              <a:rPr lang="en-US" altLang="zh-CN" sz="2000" dirty="0"/>
              <a:t>Nominal → Noun</a:t>
            </a:r>
          </a:p>
          <a:p>
            <a:r>
              <a:rPr lang="en-US" altLang="zh-CN" sz="2000" dirty="0"/>
              <a:t>Nominal → Nominal Noun </a:t>
            </a:r>
          </a:p>
          <a:p>
            <a:r>
              <a:rPr lang="en-US" altLang="zh-CN" sz="2000" dirty="0"/>
              <a:t>Nominal → Nominal PP </a:t>
            </a:r>
          </a:p>
          <a:p>
            <a:r>
              <a:rPr lang="en-US" altLang="zh-CN" sz="2000" dirty="0"/>
              <a:t>VP → Verb </a:t>
            </a:r>
          </a:p>
          <a:p>
            <a:r>
              <a:rPr lang="en-US" altLang="zh-CN" sz="2000" dirty="0"/>
              <a:t>VP → Verb NP </a:t>
            </a:r>
          </a:p>
          <a:p>
            <a:r>
              <a:rPr lang="en-US" altLang="zh-CN" sz="2000" dirty="0"/>
              <a:t>VP → Verb NP PP </a:t>
            </a:r>
          </a:p>
          <a:p>
            <a:r>
              <a:rPr lang="en-US" altLang="zh-CN" sz="2000" dirty="0"/>
              <a:t>VP → Verb PP </a:t>
            </a:r>
          </a:p>
          <a:p>
            <a:r>
              <a:rPr lang="en-US" altLang="zh-CN" sz="2000" dirty="0"/>
              <a:t>VP → VP PP </a:t>
            </a:r>
          </a:p>
          <a:p>
            <a:r>
              <a:rPr lang="en-US" altLang="zh-CN" sz="2000" dirty="0"/>
              <a:t>PP → Preposition NP</a:t>
            </a:r>
            <a:endParaRPr lang="zh-CN" altLang="en-US" sz="20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8D43AD6-34C5-47AE-A522-3015D82B3BB9}"/>
              </a:ext>
            </a:extLst>
          </p:cNvPr>
          <p:cNvSpPr txBox="1">
            <a:spLocks/>
          </p:cNvSpPr>
          <p:nvPr/>
        </p:nvSpPr>
        <p:spPr>
          <a:xfrm>
            <a:off x="4222746" y="5355767"/>
            <a:ext cx="7899406" cy="1502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</a:rPr>
              <a:t>NP → Pronoun</a:t>
            </a:r>
            <a:r>
              <a:rPr lang="en-US" altLang="zh-CN" sz="2000" dirty="0"/>
              <a:t>, new rules: </a:t>
            </a:r>
            <a:r>
              <a:rPr lang="en-US" altLang="zh-CN" sz="2000" dirty="0">
                <a:solidFill>
                  <a:schemeClr val="accent6"/>
                </a:solidFill>
              </a:rPr>
              <a:t>NP → I | she | me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</a:rPr>
              <a:t>NP → Proper-Noun</a:t>
            </a:r>
            <a:r>
              <a:rPr lang="en-US" altLang="zh-CN" sz="2000" dirty="0"/>
              <a:t>, new rules: </a:t>
            </a:r>
            <a:r>
              <a:rPr lang="en-US" altLang="zh-CN" sz="2000" dirty="0">
                <a:solidFill>
                  <a:schemeClr val="accent6"/>
                </a:solidFill>
              </a:rPr>
              <a:t>NP → Houston | NWA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</a:rPr>
              <a:t>Nominal → Noun</a:t>
            </a:r>
            <a:r>
              <a:rPr lang="en-US" altLang="zh-CN" sz="2000" dirty="0"/>
              <a:t>, new rules: </a:t>
            </a:r>
            <a:r>
              <a:rPr lang="en-US" altLang="zh-CN" sz="2000" dirty="0">
                <a:solidFill>
                  <a:schemeClr val="accent6"/>
                </a:solidFill>
              </a:rPr>
              <a:t>NP → book | flight | meal | money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</a:rPr>
              <a:t>VP → Verb</a:t>
            </a:r>
            <a:r>
              <a:rPr lang="en-US" altLang="zh-CN" sz="2000" dirty="0"/>
              <a:t>, then new rules: </a:t>
            </a:r>
            <a:r>
              <a:rPr lang="en-US" altLang="zh-CN" sz="2000" dirty="0">
                <a:solidFill>
                  <a:schemeClr val="accent6"/>
                </a:solidFill>
              </a:rPr>
              <a:t>S → book | include | prefer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zh-CN" alt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5A4BB-58E9-4FFD-939D-826A8CDC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4)</a:t>
            </a:r>
            <a:r>
              <a:rPr lang="zh-CN" altLang="en-US" dirty="0"/>
              <a:t> </a:t>
            </a:r>
            <a:r>
              <a:rPr lang="en-US" altLang="zh-CN" dirty="0"/>
              <a:t>Make all rules binary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AB35C7-CC73-455E-8F05-BF9BEBE84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EF7397-D12D-4406-86F5-75A32651A13E}"/>
              </a:ext>
            </a:extLst>
          </p:cNvPr>
          <p:cNvSpPr txBox="1"/>
          <p:nvPr/>
        </p:nvSpPr>
        <p:spPr>
          <a:xfrm>
            <a:off x="5192713" y="1650004"/>
            <a:ext cx="53509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E419C"/>
                </a:solidFill>
              </a:rPr>
              <a:t>Det → that | this | the | a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Noun → book | flight | meal | money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Verb → book | include | prefer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Pronoun → I | she | me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Proper-Noun → Houston | NWA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Aux → does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Preposition → from | to | on | near | through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8103D6-12D0-48D7-80CD-97F4FA0319AB}"/>
              </a:ext>
            </a:extLst>
          </p:cNvPr>
          <p:cNvSpPr txBox="1"/>
          <p:nvPr/>
        </p:nvSpPr>
        <p:spPr>
          <a:xfrm>
            <a:off x="658813" y="1650004"/>
            <a:ext cx="40682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E419C"/>
                </a:solidFill>
              </a:rPr>
              <a:t>S → NP VP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NP → Det Nominal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Nominal → Nominal Noun 	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Nominal → Nominal PP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VP → Verb NP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VP → Verb PP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VP → VP PP 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PP → Preposition NP</a:t>
            </a:r>
            <a:endParaRPr lang="zh-CN" altLang="en-US" sz="2000" dirty="0">
              <a:solidFill>
                <a:srgbClr val="0E419C"/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BE9187E-43A8-4BE2-836B-4478EE5CE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68" y="4950137"/>
            <a:ext cx="3937003" cy="177012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chemeClr val="accent6"/>
                </a:solidFill>
              </a:rPr>
              <a:t>S → book | include | prefer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chemeClr val="accent6"/>
                </a:solidFill>
              </a:rPr>
              <a:t>S → Verb NP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S → Verb NP PP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chemeClr val="accent6"/>
                </a:solidFill>
              </a:rPr>
              <a:t>S → Verb PP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chemeClr val="accent6"/>
                </a:solidFill>
              </a:rPr>
              <a:t>S → VP PP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zh-CN" sz="2000" dirty="0">
              <a:solidFill>
                <a:schemeClr val="accent6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E8E9099-95A9-4E84-9EE6-C956EF29FFC3}"/>
              </a:ext>
            </a:extLst>
          </p:cNvPr>
          <p:cNvSpPr txBox="1">
            <a:spLocks/>
          </p:cNvSpPr>
          <p:nvPr/>
        </p:nvSpPr>
        <p:spPr>
          <a:xfrm>
            <a:off x="4460421" y="4950137"/>
            <a:ext cx="4229100" cy="1502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chemeClr val="accent6"/>
                </a:solidFill>
              </a:rPr>
              <a:t>NP → I | she | me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chemeClr val="accent6"/>
                </a:solidFill>
              </a:rPr>
              <a:t>NP → Houston | NWA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chemeClr val="accent6"/>
                </a:solidFill>
              </a:rPr>
              <a:t>NP → book | flight | meal | money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>
                <a:solidFill>
                  <a:schemeClr val="accent6"/>
                </a:solidFill>
              </a:rPr>
              <a:t>S → book | include | prefer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C99E2B-9496-4F97-A398-ED850AA40501}"/>
              </a:ext>
            </a:extLst>
          </p:cNvPr>
          <p:cNvSpPr txBox="1"/>
          <p:nvPr/>
        </p:nvSpPr>
        <p:spPr>
          <a:xfrm>
            <a:off x="9102278" y="4950137"/>
            <a:ext cx="2806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S → Aux NP VP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39F14E-9800-403B-9564-954006DD5F1F}"/>
              </a:ext>
            </a:extLst>
          </p:cNvPr>
          <p:cNvSpPr txBox="1"/>
          <p:nvPr/>
        </p:nvSpPr>
        <p:spPr>
          <a:xfrm>
            <a:off x="658813" y="989112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Copied rules</a:t>
            </a:r>
            <a:endParaRPr lang="zh-CN" altLang="en-US" sz="28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1F622B-9381-4D6A-91BF-A791BD2B1390}"/>
              </a:ext>
            </a:extLst>
          </p:cNvPr>
          <p:cNvSpPr txBox="1"/>
          <p:nvPr/>
        </p:nvSpPr>
        <p:spPr>
          <a:xfrm>
            <a:off x="716040" y="437423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New rules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E216BE-57FC-4521-B546-025006632CEB}"/>
              </a:ext>
            </a:extLst>
          </p:cNvPr>
          <p:cNvSpPr txBox="1"/>
          <p:nvPr/>
        </p:nvSpPr>
        <p:spPr>
          <a:xfrm>
            <a:off x="8689521" y="4335936"/>
            <a:ext cx="3079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Unprocessed rules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329FBD-3355-4361-A37F-69452205080D}"/>
              </a:ext>
            </a:extLst>
          </p:cNvPr>
          <p:cNvSpPr txBox="1"/>
          <p:nvPr/>
        </p:nvSpPr>
        <p:spPr>
          <a:xfrm>
            <a:off x="8769446" y="5519932"/>
            <a:ext cx="2919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Two new dummies: </a:t>
            </a:r>
          </a:p>
          <a:p>
            <a:r>
              <a:rPr lang="en-US" altLang="zh-CN" sz="2400" dirty="0"/>
              <a:t>X1 → Aux NP </a:t>
            </a:r>
          </a:p>
          <a:p>
            <a:r>
              <a:rPr lang="en-US" altLang="zh-CN" sz="2400" dirty="0"/>
              <a:t>X2 → Verb NP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711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53831-7CB1-421B-8390-780318429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rules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7400C8-6BC6-460E-80DB-384D6167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800C60-E084-436C-8F27-0F7AA81A2EC7}"/>
              </a:ext>
            </a:extLst>
          </p:cNvPr>
          <p:cNvSpPr txBox="1"/>
          <p:nvPr/>
        </p:nvSpPr>
        <p:spPr>
          <a:xfrm>
            <a:off x="611718" y="1302593"/>
            <a:ext cx="323849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S → NP VP</a:t>
            </a:r>
          </a:p>
          <a:p>
            <a:r>
              <a:rPr lang="en-US" altLang="zh-CN" sz="2000" dirty="0"/>
              <a:t>S → Aux NP VP</a:t>
            </a:r>
          </a:p>
          <a:p>
            <a:r>
              <a:rPr lang="en-US" altLang="zh-CN" sz="2000" dirty="0"/>
              <a:t>S → VP</a:t>
            </a:r>
          </a:p>
          <a:p>
            <a:r>
              <a:rPr lang="en-US" altLang="zh-CN" sz="2000" dirty="0"/>
              <a:t>NP → Pronoun</a:t>
            </a:r>
          </a:p>
          <a:p>
            <a:r>
              <a:rPr lang="en-US" altLang="zh-CN" sz="2000" dirty="0"/>
              <a:t>NP → Proper-Noun</a:t>
            </a:r>
          </a:p>
          <a:p>
            <a:r>
              <a:rPr lang="en-US" altLang="zh-CN" sz="2000" dirty="0"/>
              <a:t>NP → Det Nominal</a:t>
            </a:r>
          </a:p>
          <a:p>
            <a:r>
              <a:rPr lang="en-US" altLang="zh-CN" sz="2000" dirty="0"/>
              <a:t>Nominal → Noun</a:t>
            </a:r>
          </a:p>
          <a:p>
            <a:r>
              <a:rPr lang="en-US" altLang="zh-CN" sz="2000" dirty="0"/>
              <a:t>Nominal → Nominal Noun </a:t>
            </a:r>
          </a:p>
          <a:p>
            <a:r>
              <a:rPr lang="en-US" altLang="zh-CN" sz="2000" dirty="0"/>
              <a:t>Nominal → Nominal PP </a:t>
            </a:r>
          </a:p>
          <a:p>
            <a:r>
              <a:rPr lang="en-US" altLang="zh-CN" sz="2000" dirty="0"/>
              <a:t>VP → Verb </a:t>
            </a:r>
          </a:p>
          <a:p>
            <a:r>
              <a:rPr lang="en-US" altLang="zh-CN" sz="2000" dirty="0"/>
              <a:t>VP → Verb NP </a:t>
            </a:r>
          </a:p>
          <a:p>
            <a:r>
              <a:rPr lang="en-US" altLang="zh-CN" sz="2000" dirty="0"/>
              <a:t>VP → Verb NP PP </a:t>
            </a:r>
          </a:p>
          <a:p>
            <a:r>
              <a:rPr lang="en-US" altLang="zh-CN" sz="2000" dirty="0"/>
              <a:t>VP → Verb PP </a:t>
            </a:r>
          </a:p>
          <a:p>
            <a:r>
              <a:rPr lang="en-US" altLang="zh-CN" sz="2000" dirty="0"/>
              <a:t>VP → VP PP </a:t>
            </a:r>
          </a:p>
          <a:p>
            <a:r>
              <a:rPr lang="en-US" altLang="zh-CN" sz="2000" dirty="0"/>
              <a:t>PP → Preposition NP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C31C4E-5D2A-4340-B9D3-5BF9B411F153}"/>
              </a:ext>
            </a:extLst>
          </p:cNvPr>
          <p:cNvSpPr txBox="1"/>
          <p:nvPr/>
        </p:nvSpPr>
        <p:spPr>
          <a:xfrm>
            <a:off x="4451507" y="4780468"/>
            <a:ext cx="53509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E419C"/>
                </a:solidFill>
              </a:rPr>
              <a:t>Det → that | this | the | a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Noun → book | flight | meal | money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Verb → book | include | prefer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Pronoun → I | she | me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Proper-Noun → Houston | NWA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Aux → does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Preposition → from | to | on | near | through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5D2686-7351-42A7-8A75-75E2FC559CF5}"/>
              </a:ext>
            </a:extLst>
          </p:cNvPr>
          <p:cNvSpPr txBox="1"/>
          <p:nvPr/>
        </p:nvSpPr>
        <p:spPr>
          <a:xfrm>
            <a:off x="4440346" y="1421418"/>
            <a:ext cx="29664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E419C"/>
                </a:solidFill>
              </a:rPr>
              <a:t>S → NP VP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S → X1 VP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X1 → Aux NP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S → book | include | prefer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S → Verb NP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S → X2 PP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S → Verb PP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S → VP PP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NP → I | she | me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NP → TWA | Houston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NP → Det Nominal 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35E5207-A3C0-46DA-BEE6-3D790146B2BE}"/>
              </a:ext>
            </a:extLst>
          </p:cNvPr>
          <p:cNvSpPr/>
          <p:nvPr/>
        </p:nvSpPr>
        <p:spPr>
          <a:xfrm>
            <a:off x="3764347" y="3328471"/>
            <a:ext cx="489857" cy="657224"/>
          </a:xfrm>
          <a:prstGeom prst="rightArrow">
            <a:avLst>
              <a:gd name="adj1" fmla="val 50000"/>
              <a:gd name="adj2" fmla="val 53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0F0C79-9CC7-4015-AC88-B73EA54925C9}"/>
              </a:ext>
            </a:extLst>
          </p:cNvPr>
          <p:cNvSpPr txBox="1"/>
          <p:nvPr/>
        </p:nvSpPr>
        <p:spPr>
          <a:xfrm>
            <a:off x="7410142" y="1187302"/>
            <a:ext cx="43028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E419C"/>
                </a:solidFill>
              </a:rPr>
              <a:t>Nominal → book | flight | meal | money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Nominal → Nominal Noun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Nominal → Nominal PP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Nominal → Nominal PP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VP → book | include | prefer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VP → Verb NP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VP → X2 PP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X2 → Verb NP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VP → Verb PP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VP → VP PP 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VP → VP PP</a:t>
            </a:r>
          </a:p>
          <a:p>
            <a:r>
              <a:rPr lang="en-US" altLang="zh-CN" dirty="0">
                <a:solidFill>
                  <a:srgbClr val="0E419C"/>
                </a:solidFill>
              </a:rPr>
              <a:t>PP → Preposition NP</a:t>
            </a:r>
            <a:endParaRPr lang="zh-CN" altLang="en-US" dirty="0">
              <a:solidFill>
                <a:srgbClr val="0E4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2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C9193-6B35-423D-9143-47CDA805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 we know what is a constituent?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5E821-405B-47A9-883F-4EAE8C955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altLang="zh-CN" dirty="0"/>
              <a:t>Preposed or postposed constructions</a:t>
            </a:r>
          </a:p>
          <a:p>
            <a:pPr>
              <a:spcAft>
                <a:spcPts val="1200"/>
              </a:spcAft>
            </a:pPr>
            <a:r>
              <a:rPr lang="en-US" altLang="zh-CN" dirty="0"/>
              <a:t>Use </a:t>
            </a:r>
            <a:r>
              <a:rPr lang="en-US" altLang="zh-CN" dirty="0">
                <a:solidFill>
                  <a:schemeClr val="accent1"/>
                </a:solidFill>
              </a:rPr>
              <a:t>prepositional phrase (PP)</a:t>
            </a:r>
            <a:r>
              <a:rPr lang="en-US" altLang="zh-CN" dirty="0"/>
              <a:t> as an example</a:t>
            </a:r>
          </a:p>
          <a:p>
            <a:pPr lvl="1">
              <a:spcAft>
                <a:spcPts val="1200"/>
              </a:spcAft>
            </a:pPr>
            <a:r>
              <a:rPr lang="en-US" altLang="zh-CN" i="1" dirty="0">
                <a:solidFill>
                  <a:srgbClr val="0E419C"/>
                </a:solidFill>
              </a:rPr>
              <a:t>On September seventeenth</a:t>
            </a:r>
            <a:r>
              <a:rPr lang="en-US" altLang="zh-CN" dirty="0"/>
              <a:t>, I’d like to fly from Atlanta to Denver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I’d like to fly </a:t>
            </a:r>
            <a:r>
              <a:rPr lang="en-US" altLang="zh-CN" i="1" dirty="0">
                <a:solidFill>
                  <a:srgbClr val="0E419C"/>
                </a:solidFill>
              </a:rPr>
              <a:t>on September seventeenth </a:t>
            </a:r>
            <a:r>
              <a:rPr lang="en-US" altLang="zh-CN" dirty="0"/>
              <a:t>from Atlanta to Denver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I’d like to fly from Atlanta to Denver </a:t>
            </a:r>
            <a:r>
              <a:rPr lang="en-US" altLang="zh-CN" i="1" dirty="0">
                <a:solidFill>
                  <a:srgbClr val="0E419C"/>
                </a:solidFill>
              </a:rPr>
              <a:t>on September seventeenth</a:t>
            </a:r>
          </a:p>
          <a:p>
            <a:pPr>
              <a:spcAft>
                <a:spcPts val="1200"/>
              </a:spcAft>
            </a:pPr>
            <a:r>
              <a:rPr lang="en-US" altLang="zh-CN" dirty="0"/>
              <a:t>But not individual words</a:t>
            </a:r>
          </a:p>
          <a:p>
            <a:pPr lvl="1">
              <a:spcAft>
                <a:spcPts val="1200"/>
              </a:spcAft>
            </a:pPr>
            <a:r>
              <a:rPr lang="en-US" altLang="zh-CN" i="1" u="sng" dirty="0"/>
              <a:t>On September</a:t>
            </a:r>
            <a:r>
              <a:rPr lang="en-US" altLang="zh-CN" dirty="0"/>
              <a:t>, I’d like to fly </a:t>
            </a:r>
            <a:r>
              <a:rPr lang="en-US" altLang="zh-CN" i="1" u="sng" dirty="0"/>
              <a:t>seventeenth</a:t>
            </a:r>
            <a:r>
              <a:rPr lang="en-US" altLang="zh-CN" dirty="0"/>
              <a:t> from Atlanta to Denver</a:t>
            </a:r>
          </a:p>
          <a:p>
            <a:pPr lvl="1">
              <a:spcAft>
                <a:spcPts val="1200"/>
              </a:spcAft>
            </a:pPr>
            <a:r>
              <a:rPr lang="en-US" altLang="zh-CN" i="1" u="sng" dirty="0"/>
              <a:t>On</a:t>
            </a:r>
            <a:r>
              <a:rPr lang="en-US" altLang="zh-CN" dirty="0"/>
              <a:t> I’d like to fly </a:t>
            </a:r>
            <a:r>
              <a:rPr lang="en-US" altLang="zh-CN" i="1" u="sng" dirty="0"/>
              <a:t>September seventeenth</a:t>
            </a:r>
            <a:r>
              <a:rPr lang="en-US" altLang="zh-CN" dirty="0"/>
              <a:t> from Atlanta to Denver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I’d like to fly </a:t>
            </a:r>
            <a:r>
              <a:rPr lang="en-US" altLang="zh-CN" i="1" u="sng" dirty="0"/>
              <a:t>on September </a:t>
            </a:r>
            <a:r>
              <a:rPr lang="en-US" altLang="zh-CN" dirty="0"/>
              <a:t>from Atlanta to Denver </a:t>
            </a:r>
            <a:r>
              <a:rPr lang="en-US" altLang="zh-CN" i="1" u="sng" dirty="0"/>
              <a:t>seventeenth</a:t>
            </a:r>
            <a:endParaRPr lang="zh-CN" altLang="en-US" i="1" u="sng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8FF337-EBA1-4425-9FB1-97BB75C5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629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624A-5E4B-4D24-BE78-8345A8EC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3990A-171E-4AA2-9E3D-DD951680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Constituency Grammars</a:t>
            </a:r>
          </a:p>
          <a:p>
            <a:r>
              <a:rPr lang="en-US" altLang="zh-CN" dirty="0"/>
              <a:t>Constituency Parsing</a:t>
            </a:r>
          </a:p>
          <a:p>
            <a:pPr lvl="1"/>
            <a:r>
              <a:rPr lang="en-US" altLang="zh-CN" dirty="0"/>
              <a:t>Ambiguity</a:t>
            </a:r>
          </a:p>
          <a:p>
            <a:pPr lvl="1"/>
            <a:r>
              <a:rPr lang="en-US" altLang="zh-CN" dirty="0"/>
              <a:t>CKY Parsing</a:t>
            </a:r>
          </a:p>
          <a:p>
            <a:pPr lvl="2"/>
            <a:r>
              <a:rPr lang="en-US" altLang="zh-CN" dirty="0"/>
              <a:t>Convert to CNF grammar</a:t>
            </a:r>
          </a:p>
          <a:p>
            <a:pPr lvl="2"/>
            <a:r>
              <a:rPr lang="en-US" altLang="zh-CN" b="1" dirty="0"/>
              <a:t>Recognizer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1A318-CB77-41B5-9B45-98EEE0FA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625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BA11AAF-FC8E-4908-B1D0-E2EA39FF9C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Structure of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parse tree recognizer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2BA11AAF-FC8E-4908-B1D0-E2EA39FF9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50" t="-25926" b="-37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5D0D67-D047-4122-9DBB-C6EBB23875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>
                    <a:solidFill>
                      <a:srgbClr val="0E419C"/>
                    </a:solidFill>
                  </a:rPr>
                  <a:t>Is there any parse tree at all?</a:t>
                </a:r>
              </a:p>
              <a:p>
                <a:r>
                  <a:rPr lang="en-US" altLang="zh-CN" dirty="0"/>
                  <a:t>What is the most probable parse tree?</a:t>
                </a:r>
              </a:p>
              <a:p>
                <a:r>
                  <a:rPr lang="en-US" altLang="zh-CN" dirty="0"/>
                  <a:t>A computer program that can answer the question: Is there any parse tree at all for the sequence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dirty="0"/>
                  <a:t> according to the grammar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? is called a 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parse tree recognizer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In practical applications one also </a:t>
                </a:r>
                <a:r>
                  <a:rPr lang="en-US" altLang="zh-CN" dirty="0">
                    <a:solidFill>
                      <a:srgbClr val="0E419C"/>
                    </a:solidFill>
                  </a:rPr>
                  <a:t>wants a concrete parse tree</a:t>
                </a:r>
                <a:r>
                  <a:rPr lang="en-US" altLang="zh-CN" dirty="0"/>
                  <a:t>, not only an answer to the question whether such a parse tree exists.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5D0D67-D047-4122-9DBB-C6EBB23875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34" t="-1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6E07BA-7E83-4C73-BB5C-E5557B7B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5436251-DF35-4D43-B2B3-2C0F29A4A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813" y="5441932"/>
                <a:ext cx="10618787" cy="1295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We are given a context-free grammar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and a sequence of word tokens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. We want to compute parse trees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dirty="0"/>
                  <a:t> according to the rules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5436251-DF35-4D43-B2B3-2C0F29A4A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3" y="5441932"/>
                <a:ext cx="10618787" cy="1295401"/>
              </a:xfrm>
              <a:prstGeom prst="rect">
                <a:avLst/>
              </a:prstGeom>
              <a:blipFill>
                <a:blip r:embed="rId4"/>
                <a:stretch>
                  <a:fillRect l="-1193" t="-8738" b="-97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898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69EDA-279B-44EC-8F8D-C57F9BC0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CKY Recognition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A40191-2E61-484A-95F4-5A16418047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13" y="1079465"/>
                <a:ext cx="5793056" cy="55372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For a sentence of length n, create upper-triangular portion of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matrix. Each cell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contains the set of non-terminals that represent all the constituents that span positions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through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of the input.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E419C"/>
                    </a:solidFill>
                  </a:rPr>
                  <a:t>Book the flight through Houston.</a:t>
                </a:r>
                <a:endParaRPr lang="zh-CN" altLang="en-US" dirty="0">
                  <a:solidFill>
                    <a:srgbClr val="0E419C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A40191-2E61-484A-95F4-5A1641804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13" y="1079465"/>
                <a:ext cx="5793056" cy="5537201"/>
              </a:xfrm>
              <a:blipFill>
                <a:blip r:embed="rId3"/>
                <a:stretch>
                  <a:fillRect l="-2188" t="-11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19E04C-1B9D-4E71-A142-F01A00A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3ED63B-E130-4889-962F-0484C0F8E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90" y="1211785"/>
            <a:ext cx="4878010" cy="52107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21A42D-108C-4CE5-8D01-00BAA433E0B5}"/>
              </a:ext>
            </a:extLst>
          </p:cNvPr>
          <p:cNvSpPr txBox="1"/>
          <p:nvPr/>
        </p:nvSpPr>
        <p:spPr>
          <a:xfrm>
            <a:off x="2979966" y="4962927"/>
            <a:ext cx="20891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E419C"/>
                </a:solidFill>
              </a:rPr>
              <a:t>S → book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VP → book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Verb → book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Nominal → book</a:t>
            </a:r>
          </a:p>
          <a:p>
            <a:r>
              <a:rPr lang="en-US" altLang="zh-CN" sz="2000" dirty="0">
                <a:solidFill>
                  <a:srgbClr val="0E419C"/>
                </a:solidFill>
              </a:rPr>
              <a:t>Noun → book</a:t>
            </a:r>
          </a:p>
        </p:txBody>
      </p:sp>
    </p:spTree>
    <p:extLst>
      <p:ext uri="{BB962C8B-B14F-4D97-AF65-F5344CB8AC3E}">
        <p14:creationId xmlns:p14="http://schemas.microsoft.com/office/powerpoint/2010/main" val="882700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ABEF7-7D15-4D32-B091-975BA03C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CKY Algorithm: Intuition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279F42-D139-4A8C-93CC-1E29DDA94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736" y="933019"/>
                <a:ext cx="5858930" cy="579948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Consider the rule A → a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Terminal (word) forms a constituent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Trivial to apply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Consider the rule A → BC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“If there is an A somewhere in the input, then there must be a B followed by a C in the input”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First, precisely define span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If A spans from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 then there must be some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such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dirty="0"/>
                  <a:t>Easy to apply: we just need to try different values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F279F42-D139-4A8C-93CC-1E29DDA94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736" y="933019"/>
                <a:ext cx="5858930" cy="5799483"/>
              </a:xfrm>
              <a:blipFill>
                <a:blip r:embed="rId3"/>
                <a:stretch>
                  <a:fillRect l="-1948" t="-1094" b="-2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C3A0FA-2FF8-49B3-9C86-EB654F2FD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F43A54-CA4B-449C-8F10-3C4FDF0DB467}"/>
              </a:ext>
            </a:extLst>
          </p:cNvPr>
          <p:cNvSpPr/>
          <p:nvPr/>
        </p:nvSpPr>
        <p:spPr>
          <a:xfrm>
            <a:off x="7434470" y="3702741"/>
            <a:ext cx="4280452" cy="657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E419C"/>
                </a:solidFill>
              </a:rPr>
              <a:t>A</a:t>
            </a:r>
            <a:endParaRPr lang="zh-CN" altLang="en-US" dirty="0">
              <a:solidFill>
                <a:srgbClr val="0E419C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C7B2FB-C847-48CD-8AB2-4E517D499334}"/>
              </a:ext>
            </a:extLst>
          </p:cNvPr>
          <p:cNvSpPr/>
          <p:nvPr/>
        </p:nvSpPr>
        <p:spPr>
          <a:xfrm>
            <a:off x="7434470" y="4512366"/>
            <a:ext cx="2014331" cy="657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E419C"/>
                </a:solidFill>
              </a:rPr>
              <a:t>B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56AB61-58B0-44B8-8548-5A42748807A1}"/>
              </a:ext>
            </a:extLst>
          </p:cNvPr>
          <p:cNvSpPr/>
          <p:nvPr/>
        </p:nvSpPr>
        <p:spPr>
          <a:xfrm>
            <a:off x="9700591" y="4512366"/>
            <a:ext cx="2014331" cy="6572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rgbClr val="0E419C"/>
                </a:solidFill>
              </a:rPr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02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43D12-54B4-4A2A-BFA2-8A2E028B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 a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49AB32-57A8-482D-9F6A-2C6973BA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0C1B7C-1FBF-4E83-AC60-E2DA207ACB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813" y="1050511"/>
                <a:ext cx="8945030" cy="2374901"/>
              </a:xfrm>
            </p:spPr>
            <p:txBody>
              <a:bodyPr>
                <a:normAutofit lnSpcReduction="1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Each row corresponds to one length of substrings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Bottom Row – Strings of length 1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Second from Bottom Row – Strings of length 2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…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Top Row – string ‘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dirty="0"/>
                  <a:t>’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D0C1B7C-1FBF-4E83-AC60-E2DA207AC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813" y="1050511"/>
                <a:ext cx="8945030" cy="2374901"/>
              </a:xfrm>
              <a:blipFill>
                <a:blip r:embed="rId2"/>
                <a:stretch>
                  <a:fillRect l="-1135" t="-4787" b="-478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4ECACDB0-0701-49DB-B4F4-6D9744270B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723298"/>
                  </p:ext>
                </p:extLst>
              </p:nvPr>
            </p:nvGraphicFramePr>
            <p:xfrm>
              <a:off x="4448629" y="3260272"/>
              <a:ext cx="7332130" cy="26844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5,5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4ECACDB0-0701-49DB-B4F4-6D9744270B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723298"/>
                  </p:ext>
                </p:extLst>
              </p:nvPr>
            </p:nvGraphicFramePr>
            <p:xfrm>
              <a:off x="4448629" y="3260272"/>
              <a:ext cx="7332130" cy="26844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536893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2" t="-2326" r="-399138" b="-3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862" t="-104762" r="-399138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739" t="-104762" r="-302609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200000" r="-39913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1739" t="-200000" r="-30260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200000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307143" r="-399138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739" t="-307143" r="-302609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0000" t="-307143" r="-20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609" t="-307143" r="-101739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2" t="-397674" r="-399138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739" t="-397674" r="-302609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97674" r="-200000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2609" t="-397674" r="-101739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138" t="-397674" r="-862" b="-23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05B89C6-56F0-C842-8F5A-5A7A4C2CEDE0}"/>
              </a:ext>
            </a:extLst>
          </p:cNvPr>
          <p:cNvSpPr txBox="1"/>
          <p:nvPr/>
        </p:nvSpPr>
        <p:spPr>
          <a:xfrm>
            <a:off x="837398" y="6123543"/>
            <a:ext cx="3785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Consider</a:t>
            </a:r>
            <a:r>
              <a:rPr lang="zh-CN" altLang="en-US" sz="2400" dirty="0"/>
              <a:t> </a:t>
            </a:r>
            <a:r>
              <a:rPr lang="en-US" altLang="zh-CN" sz="2400" dirty="0"/>
              <a:t>string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w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=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baaba</a:t>
            </a:r>
            <a:endParaRPr lang="en-C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07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74787-A97D-4BC5-A26D-0442E6B3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 a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91F76A-5838-4CFD-A62F-272BE650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A0DBCFD3-0937-4698-955A-7C1AB72633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03531" y="3429000"/>
              <a:ext cx="7332130" cy="26844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5,5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A0DBCFD3-0937-4698-955A-7C1AB72633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7377674"/>
                  </p:ext>
                </p:extLst>
              </p:nvPr>
            </p:nvGraphicFramePr>
            <p:xfrm>
              <a:off x="4503531" y="3429000"/>
              <a:ext cx="7332130" cy="26844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5" t="-1136" r="-400415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1136" r="-400415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5" t="-101136" r="-300415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198876" r="-40041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15" t="-198876" r="-30041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198876" r="-20166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02273" r="-400415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15" t="-302273" r="-300415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250" t="-302273" r="-201667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302273" r="-10083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402273" r="-400415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15" t="-402273" r="-300415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250" t="-402273" r="-201667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300000" t="-402273" r="-10083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000" t="-402273" r="-830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0D84D0C-CED5-43C8-8CB5-80B15AA867D5}"/>
              </a:ext>
            </a:extLst>
          </p:cNvPr>
          <p:cNvSpPr txBox="1"/>
          <p:nvPr/>
        </p:nvSpPr>
        <p:spPr>
          <a:xfrm>
            <a:off x="3567955" y="6050291"/>
            <a:ext cx="7898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w1         w2         w3         w4         w5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367A25-718C-477A-B626-9B54639A2D3A}"/>
                  </a:ext>
                </a:extLst>
              </p:cNvPr>
              <p:cNvSpPr txBox="1"/>
              <p:nvPr/>
            </p:nvSpPr>
            <p:spPr>
              <a:xfrm>
                <a:off x="581624" y="1086232"/>
                <a:ext cx="11254037" cy="1963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altLang="zh-CN" sz="2800" dirty="0"/>
                  <a:t> is the set of variables A such that </a:t>
                </a:r>
                <a:r>
                  <a:rPr lang="en-US" altLang="zh-CN" sz="2800" dirty="0">
                    <a:solidFill>
                      <a:srgbClr val="0E419C"/>
                    </a:solidFill>
                  </a:rPr>
                  <a:t>A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/>
                  <a:t> is a rule of G.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800" dirty="0"/>
                  <a:t> is the set of variables A such that </a:t>
                </a:r>
                <a:r>
                  <a:rPr lang="en-US" altLang="zh-CN" sz="2800" dirty="0">
                    <a:solidFill>
                      <a:srgbClr val="0E419C"/>
                    </a:solidFill>
                  </a:rPr>
                  <a:t>A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8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800" i="1" dirty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lang="en-US" altLang="zh-CN" sz="2800" dirty="0">
                    <a:solidFill>
                      <a:srgbClr val="0E419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800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800" dirty="0"/>
                  <a:t> is a rule of G.</a:t>
                </a:r>
              </a:p>
              <a:p>
                <a:r>
                  <a:rPr lang="en-US" altLang="zh-CN" sz="2800" dirty="0"/>
                  <a:t>Compare at most n pairs of previously computed sets:</a:t>
                </a:r>
              </a:p>
              <a:p>
                <a:r>
                  <a:rPr lang="en-US" altLang="zh-CN" sz="2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800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+1]</m:t>
                        </m:r>
                      </m:sub>
                    </m:sSub>
                  </m:oMath>
                </a14:m>
                <a:r>
                  <a:rPr lang="en-US" altLang="zh-CN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+2,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800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+2]</m:t>
                        </m:r>
                      </m:sub>
                    </m:sSub>
                  </m:oMath>
                </a14:m>
                <a:r>
                  <a:rPr lang="en-US" altLang="zh-CN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+3,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800" dirty="0"/>
                  <a:t>), …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sub>
                    </m:sSub>
                  </m:oMath>
                </a14:m>
                <a:r>
                  <a:rPr lang="en-US" altLang="zh-CN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800" dirty="0"/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D367A25-718C-477A-B626-9B54639A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24" y="1086232"/>
                <a:ext cx="11254037" cy="1963358"/>
              </a:xfrm>
              <a:prstGeom prst="rect">
                <a:avLst/>
              </a:prstGeom>
              <a:blipFill>
                <a:blip r:embed="rId3"/>
                <a:stretch>
                  <a:fillRect l="-1126" t="-3846" b="-5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213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9FBCE-AB84-4ECE-A9D6-565E37A2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CYK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2B7AF4-3475-4ABA-AC37-E4E915AA2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Show the CYK Algorithm with the following example:</a:t>
            </a:r>
          </a:p>
          <a:p>
            <a:r>
              <a:rPr lang="en-US" altLang="zh-CN" dirty="0"/>
              <a:t>CNF grammar of G:</a:t>
            </a:r>
          </a:p>
          <a:p>
            <a:pPr lvl="1"/>
            <a:r>
              <a:rPr lang="en-US" altLang="zh-CN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dirty="0"/>
              <a:t>AB | BC </a:t>
            </a:r>
          </a:p>
          <a:p>
            <a:pPr lvl="1"/>
            <a:r>
              <a:rPr lang="en-US" altLang="zh-CN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dirty="0"/>
              <a:t> BA | a </a:t>
            </a:r>
          </a:p>
          <a:p>
            <a:pPr lvl="1"/>
            <a:r>
              <a:rPr lang="en-US" altLang="zh-CN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dirty="0"/>
              <a:t>CC | b </a:t>
            </a:r>
          </a:p>
          <a:p>
            <a:pPr lvl="1"/>
            <a:r>
              <a:rPr lang="en-US" altLang="zh-CN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dirty="0"/>
              <a:t>AB | a</a:t>
            </a:r>
          </a:p>
          <a:p>
            <a:r>
              <a:rPr lang="en-US" altLang="zh-CN" dirty="0"/>
              <a:t>Input string: </a:t>
            </a:r>
            <a:r>
              <a:rPr lang="en-US" altLang="zh-CN" b="1" dirty="0">
                <a:solidFill>
                  <a:srgbClr val="0E419C"/>
                </a:solidFill>
              </a:rPr>
              <a:t>baaba</a:t>
            </a:r>
          </a:p>
          <a:p>
            <a:r>
              <a:rPr lang="en-US" altLang="zh-CN" dirty="0"/>
              <a:t>Question: Is baaba in L(G)?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75B638-227A-4F11-B697-9F1C5318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219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AFDC6-3EE9-434A-AA4E-6A5946B8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AB61CC-0531-40A9-8735-D278EAED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C2F2F0-C3B6-460E-84BE-1113528DD683}"/>
              </a:ext>
            </a:extLst>
          </p:cNvPr>
          <p:cNvSpPr txBox="1"/>
          <p:nvPr/>
        </p:nvSpPr>
        <p:spPr>
          <a:xfrm>
            <a:off x="9020175" y="1029266"/>
            <a:ext cx="3171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</a:t>
            </a:r>
            <a:r>
              <a:rPr lang="en-US" altLang="zh-CN" sz="2400" dirty="0">
                <a:solidFill>
                  <a:schemeClr val="accent2"/>
                </a:solidFill>
              </a:rPr>
              <a:t>a</a:t>
            </a:r>
            <a:r>
              <a:rPr lang="en-US" altLang="zh-CN" sz="2400" dirty="0"/>
              <a:t>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B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</a:t>
            </a:r>
            <a:r>
              <a:rPr lang="en-US" altLang="zh-CN" sz="2400" dirty="0">
                <a:solidFill>
                  <a:schemeClr val="accent2"/>
                </a:solidFill>
              </a:rPr>
              <a:t>b</a:t>
            </a:r>
            <a:r>
              <a:rPr lang="en-US" altLang="zh-CN" sz="2400" dirty="0"/>
              <a:t>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C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</a:t>
            </a:r>
            <a:r>
              <a:rPr lang="en-US" altLang="zh-CN" sz="2400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40301A-F367-4955-9E85-F37C14236A33}"/>
              </a:ext>
            </a:extLst>
          </p:cNvPr>
          <p:cNvSpPr txBox="1"/>
          <p:nvPr/>
        </p:nvSpPr>
        <p:spPr>
          <a:xfrm>
            <a:off x="658813" y="1145437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Calculating the </a:t>
            </a:r>
            <a:r>
              <a:rPr lang="en-US" altLang="zh-CN" sz="2800" dirty="0">
                <a:solidFill>
                  <a:srgbClr val="00B050"/>
                </a:solidFill>
              </a:rPr>
              <a:t>Bottom ROW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5">
                <a:extLst>
                  <a:ext uri="{FF2B5EF4-FFF2-40B4-BE49-F238E27FC236}">
                    <a16:creationId xmlns:a16="http://schemas.microsoft.com/office/drawing/2014/main" id="{59D522A6-C951-4A1B-A000-33A8248B86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5">
                <a:extLst>
                  <a:ext uri="{FF2B5EF4-FFF2-40B4-BE49-F238E27FC236}">
                    <a16:creationId xmlns:a16="http://schemas.microsoft.com/office/drawing/2014/main" id="{59D522A6-C951-4A1B-A000-33A8248B86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9180442"/>
                  </p:ext>
                </p:extLst>
              </p:nvPr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5" t="-952" r="-400415" b="-4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1923" r="-4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5" t="-101923" r="-3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4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15" t="-200000" r="-3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200000" r="-201667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302885" r="-400415" b="-11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15" t="-302885" r="-300415" b="-11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1250" t="-302885" r="-201667" b="-11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302885" r="-100830" b="-11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38DC963-4307-4440-A094-E4668CE7D1FC}"/>
              </a:ext>
            </a:extLst>
          </p:cNvPr>
          <p:cNvSpPr txBox="1"/>
          <p:nvPr/>
        </p:nvSpPr>
        <p:spPr>
          <a:xfrm>
            <a:off x="880524" y="5567124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05361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EF5E3-C4E4-45A9-9AC5-ECFA4896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65B58B-9E8B-490D-89F0-5180BB8FDB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358805"/>
                <a:ext cx="11064875" cy="481339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2,2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3200" dirty="0"/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BA or BC</a:t>
                </a:r>
              </a:p>
              <a:p>
                <a:pPr lvl="1"/>
                <a:r>
                  <a:rPr lang="en-US" altLang="zh-CN" sz="2800" dirty="0"/>
                  <a:t>There are two: S and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65B58B-9E8B-490D-89F0-5180BB8FDB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358805"/>
                <a:ext cx="11064875" cy="4813396"/>
              </a:xfrm>
              <a:blipFill>
                <a:blip r:embed="rId2"/>
                <a:stretch>
                  <a:fillRect l="-1260" t="-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AC05B4-EF95-4612-A702-47007034B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13A399-5F4C-4633-9EEA-6917590FD490}"/>
              </a:ext>
            </a:extLst>
          </p:cNvPr>
          <p:cNvSpPr txBox="1"/>
          <p:nvPr/>
        </p:nvSpPr>
        <p:spPr>
          <a:xfrm>
            <a:off x="9020176" y="1279637"/>
            <a:ext cx="2654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</a:t>
            </a:r>
            <a:r>
              <a:rPr lang="en-US" altLang="zh-CN" sz="2400" dirty="0">
                <a:solidFill>
                  <a:schemeClr val="accent2"/>
                </a:solidFill>
              </a:rPr>
              <a:t>BC</a:t>
            </a:r>
            <a:r>
              <a:rPr lang="en-US" altLang="zh-CN" sz="2400" dirty="0"/>
              <a:t>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BA</a:t>
            </a:r>
            <a:r>
              <a:rPr lang="en-US" altLang="zh-CN" sz="2400" dirty="0"/>
              <a:t>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</p:spTree>
    <p:extLst>
      <p:ext uri="{BB962C8B-B14F-4D97-AF65-F5344CB8AC3E}">
        <p14:creationId xmlns:p14="http://schemas.microsoft.com/office/powerpoint/2010/main" val="3191073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0807B-14D1-4C05-90CF-6B12E28C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217094-CBF5-4DF4-8CCE-19FA7DF1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0D3A5D3-1A7F-42AE-AF69-ACC1D46641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301738"/>
                  </p:ext>
                </p:extLst>
              </p:nvPr>
            </p:nvGraphicFramePr>
            <p:xfrm>
              <a:off x="1930400" y="2601961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0D3A5D3-1A7F-42AE-AF69-ACC1D46641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8301738"/>
                  </p:ext>
                </p:extLst>
              </p:nvPr>
            </p:nvGraphicFramePr>
            <p:xfrm>
              <a:off x="1930400" y="2601961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" r="-39913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62" t="-98039" r="-39913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39" t="-98039" r="-302609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62" t="-202000" r="-39913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1739" t="-202000" r="-302609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02000" r="-2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739" t="-296078" r="-302609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296078" r="-200000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609" t="-296078" r="-101739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E0D3D10-FB67-40B8-BCB2-D2AEA1D36904}"/>
              </a:ext>
            </a:extLst>
          </p:cNvPr>
          <p:cNvSpPr txBox="1"/>
          <p:nvPr/>
        </p:nvSpPr>
        <p:spPr>
          <a:xfrm>
            <a:off x="880524" y="5861038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0CC786-5987-499A-93D7-CBB943E7DBB8}"/>
              </a:ext>
            </a:extLst>
          </p:cNvPr>
          <p:cNvSpPr txBox="1"/>
          <p:nvPr/>
        </p:nvSpPr>
        <p:spPr>
          <a:xfrm>
            <a:off x="8675687" y="1373553"/>
            <a:ext cx="3171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49BCF9-CE69-4FAB-AD6E-4964E610BF12}"/>
              </a:ext>
            </a:extLst>
          </p:cNvPr>
          <p:cNvSpPr txBox="1"/>
          <p:nvPr/>
        </p:nvSpPr>
        <p:spPr>
          <a:xfrm>
            <a:off x="658813" y="1464537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[1,2]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0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6903D-9BD1-4852-A8EE-BA59507B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parsing?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27CE6-D976-4FA5-83D0-B5C770E4D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99" y="1534727"/>
            <a:ext cx="5083163" cy="4745500"/>
          </a:xfrm>
        </p:spPr>
        <p:txBody>
          <a:bodyPr>
            <a:noAutofit/>
          </a:bodyPr>
          <a:lstStyle/>
          <a:p>
            <a:r>
              <a:rPr lang="en-US" altLang="zh-CN" dirty="0"/>
              <a:t>The term </a:t>
            </a:r>
            <a:r>
              <a:rPr lang="en-US" altLang="zh-CN" dirty="0">
                <a:solidFill>
                  <a:schemeClr val="accent1"/>
                </a:solidFill>
              </a:rPr>
              <a:t>parsing</a:t>
            </a:r>
            <a:r>
              <a:rPr lang="en-US" altLang="zh-CN" dirty="0"/>
              <a:t> comes from Latin pars (</a:t>
            </a:r>
            <a:r>
              <a:rPr lang="en-US" altLang="zh-CN" i="1" dirty="0"/>
              <a:t>orationis</a:t>
            </a:r>
            <a:r>
              <a:rPr lang="en-US" altLang="zh-CN" dirty="0"/>
              <a:t>), meaning part of speech.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Parsing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/>
              <a:t>is the process of analyzing a string of symbols, either in natural language, computer languages or data structures, conforming to the rules of a </a:t>
            </a:r>
            <a:r>
              <a:rPr lang="en-US" altLang="zh-CN" b="1" dirty="0">
                <a:solidFill>
                  <a:srgbClr val="FF0000"/>
                </a:solidFill>
              </a:rPr>
              <a:t>formal grammar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1F16F8-40A7-4CE9-8E95-4B9FEE4B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2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文本框 40">
            <a:extLst>
              <a:ext uri="{FF2B5EF4-FFF2-40B4-BE49-F238E27FC236}">
                <a16:creationId xmlns:a16="http://schemas.microsoft.com/office/drawing/2014/main" id="{57994AA8-024F-9B4F-AC29-0E05973AD250}"/>
              </a:ext>
            </a:extLst>
          </p:cNvPr>
          <p:cNvSpPr txBox="1"/>
          <p:nvPr/>
        </p:nvSpPr>
        <p:spPr>
          <a:xfrm>
            <a:off x="6090739" y="3147206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NP</a:t>
            </a:r>
            <a:endParaRPr lang="zh-CN" altLang="en-US" dirty="0"/>
          </a:p>
        </p:txBody>
      </p:sp>
      <p:sp>
        <p:nvSpPr>
          <p:cNvPr id="8" name="文本框 41">
            <a:extLst>
              <a:ext uri="{FF2B5EF4-FFF2-40B4-BE49-F238E27FC236}">
                <a16:creationId xmlns:a16="http://schemas.microsoft.com/office/drawing/2014/main" id="{2411E46C-0B84-8C4C-9224-955063A23696}"/>
              </a:ext>
            </a:extLst>
          </p:cNvPr>
          <p:cNvSpPr txBox="1"/>
          <p:nvPr/>
        </p:nvSpPr>
        <p:spPr>
          <a:xfrm>
            <a:off x="5795276" y="390876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</a:t>
            </a:r>
            <a:endParaRPr lang="zh-CN" altLang="en-US" dirty="0"/>
          </a:p>
        </p:txBody>
      </p:sp>
      <p:sp>
        <p:nvSpPr>
          <p:cNvPr id="9" name="文本框 42">
            <a:extLst>
              <a:ext uri="{FF2B5EF4-FFF2-40B4-BE49-F238E27FC236}">
                <a16:creationId xmlns:a16="http://schemas.microsoft.com/office/drawing/2014/main" id="{361F268A-5432-4844-B7EE-7A25CFC39BD9}"/>
              </a:ext>
            </a:extLst>
          </p:cNvPr>
          <p:cNvSpPr txBox="1"/>
          <p:nvPr/>
        </p:nvSpPr>
        <p:spPr>
          <a:xfrm>
            <a:off x="6938538" y="390507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10" name="直接连接符 43">
            <a:extLst>
              <a:ext uri="{FF2B5EF4-FFF2-40B4-BE49-F238E27FC236}">
                <a16:creationId xmlns:a16="http://schemas.microsoft.com/office/drawing/2014/main" id="{1E4D77C7-8FCB-C84E-9DFC-75C64B5CEF1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6060806" y="4278098"/>
            <a:ext cx="4737" cy="4568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4">
            <a:extLst>
              <a:ext uri="{FF2B5EF4-FFF2-40B4-BE49-F238E27FC236}">
                <a16:creationId xmlns:a16="http://schemas.microsoft.com/office/drawing/2014/main" id="{A4A69565-EA8C-D94A-8E33-088C888AC325}"/>
              </a:ext>
            </a:extLst>
          </p:cNvPr>
          <p:cNvSpPr txBox="1"/>
          <p:nvPr/>
        </p:nvSpPr>
        <p:spPr>
          <a:xfrm>
            <a:off x="6824724" y="473045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dog</a:t>
            </a:r>
            <a:endParaRPr lang="zh-CN" altLang="en-US" dirty="0"/>
          </a:p>
        </p:txBody>
      </p:sp>
      <p:cxnSp>
        <p:nvCxnSpPr>
          <p:cNvPr id="12" name="直接连接符 45">
            <a:extLst>
              <a:ext uri="{FF2B5EF4-FFF2-40B4-BE49-F238E27FC236}">
                <a16:creationId xmlns:a16="http://schemas.microsoft.com/office/drawing/2014/main" id="{82580968-766A-AA4E-BD0B-66810B58B3C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6065543" y="3516538"/>
            <a:ext cx="257792" cy="3922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46">
            <a:extLst>
              <a:ext uri="{FF2B5EF4-FFF2-40B4-BE49-F238E27FC236}">
                <a16:creationId xmlns:a16="http://schemas.microsoft.com/office/drawing/2014/main" id="{5A9B4EE8-C9B3-BE4B-A667-DF9DED27B9C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6323335" y="3516538"/>
            <a:ext cx="784480" cy="388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47">
            <a:extLst>
              <a:ext uri="{FF2B5EF4-FFF2-40B4-BE49-F238E27FC236}">
                <a16:creationId xmlns:a16="http://schemas.microsoft.com/office/drawing/2014/main" id="{C61541D2-F29D-2240-AC92-2F82F6E04886}"/>
              </a:ext>
            </a:extLst>
          </p:cNvPr>
          <p:cNvSpPr txBox="1"/>
          <p:nvPr/>
        </p:nvSpPr>
        <p:spPr>
          <a:xfrm>
            <a:off x="5804966" y="473490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endParaRPr lang="zh-CN" altLang="en-US" dirty="0"/>
          </a:p>
        </p:txBody>
      </p:sp>
      <p:cxnSp>
        <p:nvCxnSpPr>
          <p:cNvPr id="15" name="直接连接符 48">
            <a:extLst>
              <a:ext uri="{FF2B5EF4-FFF2-40B4-BE49-F238E27FC236}">
                <a16:creationId xmlns:a16="http://schemas.microsoft.com/office/drawing/2014/main" id="{2E90B49E-AFDC-8143-BF03-5284438542B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7107815" y="4274406"/>
            <a:ext cx="0" cy="456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51">
            <a:extLst>
              <a:ext uri="{FF2B5EF4-FFF2-40B4-BE49-F238E27FC236}">
                <a16:creationId xmlns:a16="http://schemas.microsoft.com/office/drawing/2014/main" id="{8CA2C1FD-B89C-0145-A11E-DC95D9640DEA}"/>
              </a:ext>
            </a:extLst>
          </p:cNvPr>
          <p:cNvSpPr txBox="1"/>
          <p:nvPr/>
        </p:nvSpPr>
        <p:spPr>
          <a:xfrm>
            <a:off x="7535877" y="230990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连接符 52">
            <a:extLst>
              <a:ext uri="{FF2B5EF4-FFF2-40B4-BE49-F238E27FC236}">
                <a16:creationId xmlns:a16="http://schemas.microsoft.com/office/drawing/2014/main" id="{69C13D12-D259-C44B-9824-8B90AF2ED6F2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 flipH="1">
            <a:off x="6323335" y="2679234"/>
            <a:ext cx="1368995" cy="467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40">
            <a:extLst>
              <a:ext uri="{FF2B5EF4-FFF2-40B4-BE49-F238E27FC236}">
                <a16:creationId xmlns:a16="http://schemas.microsoft.com/office/drawing/2014/main" id="{A51AE497-3D03-5F47-8BBE-62449A985816}"/>
              </a:ext>
            </a:extLst>
          </p:cNvPr>
          <p:cNvSpPr txBox="1"/>
          <p:nvPr/>
        </p:nvSpPr>
        <p:spPr>
          <a:xfrm>
            <a:off x="9259596" y="314720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VP</a:t>
            </a:r>
            <a:endParaRPr lang="zh-CN" altLang="en-US" dirty="0"/>
          </a:p>
        </p:txBody>
      </p:sp>
      <p:sp>
        <p:nvSpPr>
          <p:cNvPr id="24" name="文本框 41">
            <a:extLst>
              <a:ext uri="{FF2B5EF4-FFF2-40B4-BE49-F238E27FC236}">
                <a16:creationId xmlns:a16="http://schemas.microsoft.com/office/drawing/2014/main" id="{80AF4416-4DE9-3147-A0C1-61CE08AD0962}"/>
              </a:ext>
            </a:extLst>
          </p:cNvPr>
          <p:cNvSpPr txBox="1"/>
          <p:nvPr/>
        </p:nvSpPr>
        <p:spPr>
          <a:xfrm>
            <a:off x="7755223" y="390507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endParaRPr lang="zh-CN" altLang="en-US" dirty="0"/>
          </a:p>
        </p:txBody>
      </p:sp>
      <p:sp>
        <p:nvSpPr>
          <p:cNvPr id="25" name="文本框 42">
            <a:extLst>
              <a:ext uri="{FF2B5EF4-FFF2-40B4-BE49-F238E27FC236}">
                <a16:creationId xmlns:a16="http://schemas.microsoft.com/office/drawing/2014/main" id="{0C619699-1F28-8643-A324-D26FA762AD5A}"/>
              </a:ext>
            </a:extLst>
          </p:cNvPr>
          <p:cNvSpPr txBox="1"/>
          <p:nvPr/>
        </p:nvSpPr>
        <p:spPr>
          <a:xfrm>
            <a:off x="8748719" y="3907856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NP</a:t>
            </a:r>
            <a:endParaRPr lang="zh-CN" altLang="en-US" dirty="0"/>
          </a:p>
        </p:txBody>
      </p:sp>
      <p:cxnSp>
        <p:nvCxnSpPr>
          <p:cNvPr id="26" name="直接连接符 43">
            <a:extLst>
              <a:ext uri="{FF2B5EF4-FFF2-40B4-BE49-F238E27FC236}">
                <a16:creationId xmlns:a16="http://schemas.microsoft.com/office/drawing/2014/main" id="{F0A81681-F151-7345-A408-99A44C9AAF7D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>
            <a:off x="7916485" y="4274406"/>
            <a:ext cx="0" cy="456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45">
            <a:extLst>
              <a:ext uri="{FF2B5EF4-FFF2-40B4-BE49-F238E27FC236}">
                <a16:creationId xmlns:a16="http://schemas.microsoft.com/office/drawing/2014/main" id="{7FAF09DA-BD87-3A49-9B9A-D053504C0641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7916485" y="3516538"/>
            <a:ext cx="1567692" cy="388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46">
            <a:extLst>
              <a:ext uri="{FF2B5EF4-FFF2-40B4-BE49-F238E27FC236}">
                <a16:creationId xmlns:a16="http://schemas.microsoft.com/office/drawing/2014/main" id="{8E50F720-216E-334B-AC88-046146CD29A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8981315" y="3516538"/>
            <a:ext cx="502862" cy="3913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47">
            <a:extLst>
              <a:ext uri="{FF2B5EF4-FFF2-40B4-BE49-F238E27FC236}">
                <a16:creationId xmlns:a16="http://schemas.microsoft.com/office/drawing/2014/main" id="{DAB17440-436A-B643-9BD3-9562DD776FEB}"/>
              </a:ext>
            </a:extLst>
          </p:cNvPr>
          <p:cNvSpPr txBox="1"/>
          <p:nvPr/>
        </p:nvSpPr>
        <p:spPr>
          <a:xfrm>
            <a:off x="7626758" y="4730456"/>
            <a:ext cx="57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saw</a:t>
            </a:r>
            <a:endParaRPr lang="zh-CN" altLang="en-US" dirty="0"/>
          </a:p>
        </p:txBody>
      </p:sp>
      <p:cxnSp>
        <p:nvCxnSpPr>
          <p:cNvPr id="31" name="直接连接符 48">
            <a:extLst>
              <a:ext uri="{FF2B5EF4-FFF2-40B4-BE49-F238E27FC236}">
                <a16:creationId xmlns:a16="http://schemas.microsoft.com/office/drawing/2014/main" id="{9E72EBFB-EA4B-EF4D-9234-40409C61CC74}"/>
              </a:ext>
            </a:extLst>
          </p:cNvPr>
          <p:cNvCxnSpPr>
            <a:cxnSpLocks/>
            <a:stCxn id="25" idx="2"/>
            <a:endCxn id="37" idx="0"/>
          </p:cNvCxnSpPr>
          <p:nvPr/>
        </p:nvCxnSpPr>
        <p:spPr>
          <a:xfrm flipH="1">
            <a:off x="8663096" y="4277188"/>
            <a:ext cx="318219" cy="45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42">
            <a:extLst>
              <a:ext uri="{FF2B5EF4-FFF2-40B4-BE49-F238E27FC236}">
                <a16:creationId xmlns:a16="http://schemas.microsoft.com/office/drawing/2014/main" id="{1DD4FE79-D8AD-0E46-896D-EE6CA5A6ED4F}"/>
              </a:ext>
            </a:extLst>
          </p:cNvPr>
          <p:cNvSpPr txBox="1"/>
          <p:nvPr/>
        </p:nvSpPr>
        <p:spPr>
          <a:xfrm>
            <a:off x="10143562" y="39050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PP</a:t>
            </a:r>
            <a:endParaRPr lang="zh-CN" altLang="en-US" dirty="0"/>
          </a:p>
        </p:txBody>
      </p:sp>
      <p:cxnSp>
        <p:nvCxnSpPr>
          <p:cNvPr id="33" name="直接连接符 46">
            <a:extLst>
              <a:ext uri="{FF2B5EF4-FFF2-40B4-BE49-F238E27FC236}">
                <a16:creationId xmlns:a16="http://schemas.microsoft.com/office/drawing/2014/main" id="{4C82318F-B6FB-2A4A-86BA-B66AB64C3CC7}"/>
              </a:ext>
            </a:extLst>
          </p:cNvPr>
          <p:cNvCxnSpPr>
            <a:cxnSpLocks/>
            <a:stCxn id="23" idx="2"/>
            <a:endCxn id="32" idx="0"/>
          </p:cNvCxnSpPr>
          <p:nvPr/>
        </p:nvCxnSpPr>
        <p:spPr>
          <a:xfrm>
            <a:off x="9484177" y="3516538"/>
            <a:ext cx="878355" cy="3885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48">
            <a:extLst>
              <a:ext uri="{FF2B5EF4-FFF2-40B4-BE49-F238E27FC236}">
                <a16:creationId xmlns:a16="http://schemas.microsoft.com/office/drawing/2014/main" id="{14F8977F-B24D-7244-8290-C141D4EB0117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8981315" y="4277188"/>
            <a:ext cx="445291" cy="457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41">
            <a:extLst>
              <a:ext uri="{FF2B5EF4-FFF2-40B4-BE49-F238E27FC236}">
                <a16:creationId xmlns:a16="http://schemas.microsoft.com/office/drawing/2014/main" id="{C2D083BB-1EE3-B443-85C5-E1C743F269B9}"/>
              </a:ext>
            </a:extLst>
          </p:cNvPr>
          <p:cNvSpPr txBox="1"/>
          <p:nvPr/>
        </p:nvSpPr>
        <p:spPr>
          <a:xfrm>
            <a:off x="8392829" y="473585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</a:t>
            </a:r>
            <a:endParaRPr lang="zh-CN" altLang="en-US" dirty="0"/>
          </a:p>
        </p:txBody>
      </p:sp>
      <p:sp>
        <p:nvSpPr>
          <p:cNvPr id="38" name="文本框 42">
            <a:extLst>
              <a:ext uri="{FF2B5EF4-FFF2-40B4-BE49-F238E27FC236}">
                <a16:creationId xmlns:a16="http://schemas.microsoft.com/office/drawing/2014/main" id="{87AFC79D-9B35-EC44-8D14-DA9AAAF1D74D}"/>
              </a:ext>
            </a:extLst>
          </p:cNvPr>
          <p:cNvSpPr txBox="1"/>
          <p:nvPr/>
        </p:nvSpPr>
        <p:spPr>
          <a:xfrm>
            <a:off x="9257329" y="473480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3" name="文本框 41">
            <a:extLst>
              <a:ext uri="{FF2B5EF4-FFF2-40B4-BE49-F238E27FC236}">
                <a16:creationId xmlns:a16="http://schemas.microsoft.com/office/drawing/2014/main" id="{8F2E737E-66A7-5843-B6AE-C0BA40C67B27}"/>
              </a:ext>
            </a:extLst>
          </p:cNvPr>
          <p:cNvSpPr txBox="1"/>
          <p:nvPr/>
        </p:nvSpPr>
        <p:spPr>
          <a:xfrm>
            <a:off x="9768300" y="47304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44" name="文本框 42">
            <a:extLst>
              <a:ext uri="{FF2B5EF4-FFF2-40B4-BE49-F238E27FC236}">
                <a16:creationId xmlns:a16="http://schemas.microsoft.com/office/drawing/2014/main" id="{D3A7E5C6-46E3-3445-8590-205D34A8B0A3}"/>
              </a:ext>
            </a:extLst>
          </p:cNvPr>
          <p:cNvSpPr txBox="1"/>
          <p:nvPr/>
        </p:nvSpPr>
        <p:spPr>
          <a:xfrm>
            <a:off x="10712107" y="4730456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NP</a:t>
            </a:r>
            <a:endParaRPr lang="zh-CN" altLang="en-US" dirty="0"/>
          </a:p>
        </p:txBody>
      </p:sp>
      <p:cxnSp>
        <p:nvCxnSpPr>
          <p:cNvPr id="45" name="直接连接符 48">
            <a:extLst>
              <a:ext uri="{FF2B5EF4-FFF2-40B4-BE49-F238E27FC236}">
                <a16:creationId xmlns:a16="http://schemas.microsoft.com/office/drawing/2014/main" id="{856223C8-CF2F-F24F-9A46-CB5C01C6ABC1}"/>
              </a:ext>
            </a:extLst>
          </p:cNvPr>
          <p:cNvCxnSpPr>
            <a:cxnSpLocks/>
            <a:stCxn id="32" idx="2"/>
            <a:endCxn id="44" idx="0"/>
          </p:cNvCxnSpPr>
          <p:nvPr/>
        </p:nvCxnSpPr>
        <p:spPr>
          <a:xfrm>
            <a:off x="10362532" y="4274406"/>
            <a:ext cx="582171" cy="456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8">
            <a:extLst>
              <a:ext uri="{FF2B5EF4-FFF2-40B4-BE49-F238E27FC236}">
                <a16:creationId xmlns:a16="http://schemas.microsoft.com/office/drawing/2014/main" id="{EC70354C-4E23-D34F-B8B1-BB211587E0BD}"/>
              </a:ext>
            </a:extLst>
          </p:cNvPr>
          <p:cNvCxnSpPr>
            <a:cxnSpLocks/>
            <a:stCxn id="32" idx="2"/>
            <a:endCxn id="43" idx="0"/>
          </p:cNvCxnSpPr>
          <p:nvPr/>
        </p:nvCxnSpPr>
        <p:spPr>
          <a:xfrm flipH="1">
            <a:off x="9923952" y="4274406"/>
            <a:ext cx="438580" cy="456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2">
            <a:extLst>
              <a:ext uri="{FF2B5EF4-FFF2-40B4-BE49-F238E27FC236}">
                <a16:creationId xmlns:a16="http://schemas.microsoft.com/office/drawing/2014/main" id="{D19CF7E6-17D7-E440-AFC6-5C8A326BC601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7692330" y="2679234"/>
            <a:ext cx="1791847" cy="467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43">
            <a:extLst>
              <a:ext uri="{FF2B5EF4-FFF2-40B4-BE49-F238E27FC236}">
                <a16:creationId xmlns:a16="http://schemas.microsoft.com/office/drawing/2014/main" id="{A364494D-B532-2240-A78B-B9362ED7B79B}"/>
              </a:ext>
            </a:extLst>
          </p:cNvPr>
          <p:cNvCxnSpPr>
            <a:cxnSpLocks/>
            <a:stCxn id="37" idx="2"/>
            <a:endCxn id="62" idx="0"/>
          </p:cNvCxnSpPr>
          <p:nvPr/>
        </p:nvCxnSpPr>
        <p:spPr>
          <a:xfrm>
            <a:off x="8663096" y="5105182"/>
            <a:ext cx="6100" cy="3015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44">
            <a:extLst>
              <a:ext uri="{FF2B5EF4-FFF2-40B4-BE49-F238E27FC236}">
                <a16:creationId xmlns:a16="http://schemas.microsoft.com/office/drawing/2014/main" id="{D1F852A8-7757-A34E-9202-37B13E8B9D95}"/>
              </a:ext>
            </a:extLst>
          </p:cNvPr>
          <p:cNvSpPr txBox="1"/>
          <p:nvPr/>
        </p:nvSpPr>
        <p:spPr>
          <a:xfrm>
            <a:off x="9115713" y="540548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man</a:t>
            </a:r>
            <a:endParaRPr lang="zh-CN" altLang="en-US" dirty="0"/>
          </a:p>
        </p:txBody>
      </p:sp>
      <p:sp>
        <p:nvSpPr>
          <p:cNvPr id="62" name="文本框 47">
            <a:extLst>
              <a:ext uri="{FF2B5EF4-FFF2-40B4-BE49-F238E27FC236}">
                <a16:creationId xmlns:a16="http://schemas.microsoft.com/office/drawing/2014/main" id="{151CDCFE-5A1F-8646-BD7C-016580541647}"/>
              </a:ext>
            </a:extLst>
          </p:cNvPr>
          <p:cNvSpPr txBox="1"/>
          <p:nvPr/>
        </p:nvSpPr>
        <p:spPr>
          <a:xfrm>
            <a:off x="8515949" y="540671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cxnSp>
        <p:nvCxnSpPr>
          <p:cNvPr id="63" name="直接连接符 48">
            <a:extLst>
              <a:ext uri="{FF2B5EF4-FFF2-40B4-BE49-F238E27FC236}">
                <a16:creationId xmlns:a16="http://schemas.microsoft.com/office/drawing/2014/main" id="{65F471E5-314B-A240-BB0B-6730D9EBE116}"/>
              </a:ext>
            </a:extLst>
          </p:cNvPr>
          <p:cNvCxnSpPr>
            <a:cxnSpLocks/>
            <a:stCxn id="38" idx="2"/>
            <a:endCxn id="61" idx="0"/>
          </p:cNvCxnSpPr>
          <p:nvPr/>
        </p:nvCxnSpPr>
        <p:spPr>
          <a:xfrm>
            <a:off x="9426606" y="5104141"/>
            <a:ext cx="3456" cy="3013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44">
            <a:extLst>
              <a:ext uri="{FF2B5EF4-FFF2-40B4-BE49-F238E27FC236}">
                <a16:creationId xmlns:a16="http://schemas.microsoft.com/office/drawing/2014/main" id="{1352E6D1-69E6-8F49-88A0-1DC55BA8500D}"/>
              </a:ext>
            </a:extLst>
          </p:cNvPr>
          <p:cNvSpPr txBox="1"/>
          <p:nvPr/>
        </p:nvSpPr>
        <p:spPr>
          <a:xfrm>
            <a:off x="9747225" y="5405483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</a:t>
            </a:r>
            <a:endParaRPr lang="zh-CN" altLang="en-US" dirty="0"/>
          </a:p>
        </p:txBody>
      </p:sp>
      <p:cxnSp>
        <p:nvCxnSpPr>
          <p:cNvPr id="68" name="直接连接符 48">
            <a:extLst>
              <a:ext uri="{FF2B5EF4-FFF2-40B4-BE49-F238E27FC236}">
                <a16:creationId xmlns:a16="http://schemas.microsoft.com/office/drawing/2014/main" id="{EDF1F3DC-1ECF-C047-8BBB-82782C09965A}"/>
              </a:ext>
            </a:extLst>
          </p:cNvPr>
          <p:cNvCxnSpPr>
            <a:cxnSpLocks/>
            <a:stCxn id="43" idx="2"/>
            <a:endCxn id="67" idx="0"/>
          </p:cNvCxnSpPr>
          <p:nvPr/>
        </p:nvCxnSpPr>
        <p:spPr>
          <a:xfrm>
            <a:off x="9923952" y="5099788"/>
            <a:ext cx="6176" cy="305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41">
            <a:extLst>
              <a:ext uri="{FF2B5EF4-FFF2-40B4-BE49-F238E27FC236}">
                <a16:creationId xmlns:a16="http://schemas.microsoft.com/office/drawing/2014/main" id="{0EF64122-8A11-284D-B3D2-775B1D0E1291}"/>
              </a:ext>
            </a:extLst>
          </p:cNvPr>
          <p:cNvSpPr txBox="1"/>
          <p:nvPr/>
        </p:nvSpPr>
        <p:spPr>
          <a:xfrm>
            <a:off x="10441100" y="540548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Det</a:t>
            </a:r>
            <a:endParaRPr lang="zh-CN" altLang="en-US" dirty="0"/>
          </a:p>
        </p:txBody>
      </p:sp>
      <p:sp>
        <p:nvSpPr>
          <p:cNvPr id="71" name="文本框 42">
            <a:extLst>
              <a:ext uri="{FF2B5EF4-FFF2-40B4-BE49-F238E27FC236}">
                <a16:creationId xmlns:a16="http://schemas.microsoft.com/office/drawing/2014/main" id="{EDFFF829-8CFF-AA46-9607-FAE3119A4D74}"/>
              </a:ext>
            </a:extLst>
          </p:cNvPr>
          <p:cNvSpPr txBox="1"/>
          <p:nvPr/>
        </p:nvSpPr>
        <p:spPr>
          <a:xfrm>
            <a:off x="11174758" y="540548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cxnSp>
        <p:nvCxnSpPr>
          <p:cNvPr id="72" name="直接连接符 43">
            <a:extLst>
              <a:ext uri="{FF2B5EF4-FFF2-40B4-BE49-F238E27FC236}">
                <a16:creationId xmlns:a16="http://schemas.microsoft.com/office/drawing/2014/main" id="{DB929BAF-D8A6-884F-8B52-D96A34214745}"/>
              </a:ext>
            </a:extLst>
          </p:cNvPr>
          <p:cNvCxnSpPr>
            <a:cxnSpLocks/>
            <a:stCxn id="70" idx="2"/>
            <a:endCxn id="74" idx="0"/>
          </p:cNvCxnSpPr>
          <p:nvPr/>
        </p:nvCxnSpPr>
        <p:spPr>
          <a:xfrm flipH="1">
            <a:off x="10711366" y="5774815"/>
            <a:ext cx="1" cy="305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44">
            <a:extLst>
              <a:ext uri="{FF2B5EF4-FFF2-40B4-BE49-F238E27FC236}">
                <a16:creationId xmlns:a16="http://schemas.microsoft.com/office/drawing/2014/main" id="{C3CF1871-D4AD-1E48-868A-62C819E1CDA1}"/>
              </a:ext>
            </a:extLst>
          </p:cNvPr>
          <p:cNvSpPr txBox="1"/>
          <p:nvPr/>
        </p:nvSpPr>
        <p:spPr>
          <a:xfrm>
            <a:off x="11033167" y="608051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park</a:t>
            </a:r>
            <a:endParaRPr lang="zh-CN" altLang="en-US" dirty="0"/>
          </a:p>
        </p:txBody>
      </p:sp>
      <p:sp>
        <p:nvSpPr>
          <p:cNvPr id="74" name="文本框 47">
            <a:extLst>
              <a:ext uri="{FF2B5EF4-FFF2-40B4-BE49-F238E27FC236}">
                <a16:creationId xmlns:a16="http://schemas.microsoft.com/office/drawing/2014/main" id="{D9948765-55C1-E041-9EDE-0692A933A021}"/>
              </a:ext>
            </a:extLst>
          </p:cNvPr>
          <p:cNvSpPr txBox="1"/>
          <p:nvPr/>
        </p:nvSpPr>
        <p:spPr>
          <a:xfrm>
            <a:off x="10455526" y="608051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</a:t>
            </a:r>
            <a:endParaRPr lang="zh-CN" altLang="en-US" dirty="0"/>
          </a:p>
        </p:txBody>
      </p:sp>
      <p:cxnSp>
        <p:nvCxnSpPr>
          <p:cNvPr id="75" name="直接连接符 48">
            <a:extLst>
              <a:ext uri="{FF2B5EF4-FFF2-40B4-BE49-F238E27FC236}">
                <a16:creationId xmlns:a16="http://schemas.microsoft.com/office/drawing/2014/main" id="{F61E18BC-96F9-CB4F-BADA-A5BF01BB2AFA}"/>
              </a:ext>
            </a:extLst>
          </p:cNvPr>
          <p:cNvCxnSpPr>
            <a:cxnSpLocks/>
            <a:stCxn id="71" idx="2"/>
            <a:endCxn id="73" idx="0"/>
          </p:cNvCxnSpPr>
          <p:nvPr/>
        </p:nvCxnSpPr>
        <p:spPr>
          <a:xfrm>
            <a:off x="11344035" y="5774815"/>
            <a:ext cx="5886" cy="305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43">
            <a:extLst>
              <a:ext uri="{FF2B5EF4-FFF2-40B4-BE49-F238E27FC236}">
                <a16:creationId xmlns:a16="http://schemas.microsoft.com/office/drawing/2014/main" id="{78A9F51F-8A77-0147-87F7-B001048FD343}"/>
              </a:ext>
            </a:extLst>
          </p:cNvPr>
          <p:cNvCxnSpPr>
            <a:cxnSpLocks/>
            <a:stCxn id="70" idx="0"/>
            <a:endCxn id="44" idx="2"/>
          </p:cNvCxnSpPr>
          <p:nvPr/>
        </p:nvCxnSpPr>
        <p:spPr>
          <a:xfrm flipV="1">
            <a:off x="10711367" y="5099788"/>
            <a:ext cx="233336" cy="305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43">
            <a:extLst>
              <a:ext uri="{FF2B5EF4-FFF2-40B4-BE49-F238E27FC236}">
                <a16:creationId xmlns:a16="http://schemas.microsoft.com/office/drawing/2014/main" id="{9E4298D8-D30A-5644-8ECA-7C33D47F2912}"/>
              </a:ext>
            </a:extLst>
          </p:cNvPr>
          <p:cNvCxnSpPr>
            <a:cxnSpLocks/>
            <a:stCxn id="71" idx="0"/>
            <a:endCxn id="44" idx="2"/>
          </p:cNvCxnSpPr>
          <p:nvPr/>
        </p:nvCxnSpPr>
        <p:spPr>
          <a:xfrm flipH="1" flipV="1">
            <a:off x="10944703" y="5099788"/>
            <a:ext cx="399332" cy="3056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06D16DDD-B8CB-7A4F-9919-6EF1CCB77697}"/>
              </a:ext>
            </a:extLst>
          </p:cNvPr>
          <p:cNvSpPr txBox="1"/>
          <p:nvPr/>
        </p:nvSpPr>
        <p:spPr>
          <a:xfrm>
            <a:off x="5785350" y="1479126"/>
            <a:ext cx="5881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S=</a:t>
            </a:r>
            <a:r>
              <a:rPr lang="en-US" sz="2800" dirty="0"/>
              <a:t>The dog saw a man in the park.</a:t>
            </a:r>
          </a:p>
        </p:txBody>
      </p:sp>
    </p:spTree>
    <p:extLst>
      <p:ext uri="{BB962C8B-B14F-4D97-AF65-F5344CB8AC3E}">
        <p14:creationId xmlns:p14="http://schemas.microsoft.com/office/powerpoint/2010/main" val="353516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4" grpId="0"/>
      <p:bldP spid="18" grpId="0"/>
      <p:bldP spid="23" grpId="0"/>
      <p:bldP spid="24" grpId="0"/>
      <p:bldP spid="25" grpId="0"/>
      <p:bldP spid="30" grpId="0"/>
      <p:bldP spid="32" grpId="0"/>
      <p:bldP spid="37" grpId="0"/>
      <p:bldP spid="38" grpId="0"/>
      <p:bldP spid="43" grpId="0"/>
      <p:bldP spid="44" grpId="0"/>
      <p:bldP spid="61" grpId="0"/>
      <p:bldP spid="62" grpId="0"/>
      <p:bldP spid="67" grpId="0"/>
      <p:bldP spid="70" grpId="0"/>
      <p:bldP spid="71" grpId="0"/>
      <p:bldP spid="73" grpId="0"/>
      <p:bldP spid="74" grpId="0"/>
      <p:bldP spid="1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21121-AF73-4BC7-814C-9184763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6189E-5B88-4213-A6CA-36EBA0CD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FDED2E7-65B6-4BAA-8E5D-E2CE27ED7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212" y="1387929"/>
                <a:ext cx="11745022" cy="44032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3200" dirty="0"/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trike="sngStrike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 strike="sngStrike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 strike="sngStrike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trike="sngStrike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 strike="sngStrike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2800" b="0" i="1" strike="sngStrike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trike="sngStrike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e>
                    </m:d>
                  </m:oMath>
                </a14:m>
                <a:r>
                  <a:rPr lang="en-US" altLang="zh-CN" sz="2800" dirty="0"/>
                  <a:t>. There is one: B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0FDED2E7-65B6-4BAA-8E5D-E2CE27ED7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2" y="1387929"/>
                <a:ext cx="11745022" cy="4403272"/>
              </a:xfrm>
              <a:prstGeom prst="rect">
                <a:avLst/>
              </a:prstGeom>
              <a:blipFill>
                <a:blip r:embed="rId2"/>
                <a:stretch>
                  <a:fillRect l="-1189" t="-14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D651C2C-EE28-41FD-AF9C-5FC421588AB7}"/>
              </a:ext>
            </a:extLst>
          </p:cNvPr>
          <p:cNvSpPr txBox="1"/>
          <p:nvPr/>
        </p:nvSpPr>
        <p:spPr>
          <a:xfrm>
            <a:off x="8247288" y="1493611"/>
            <a:ext cx="3171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B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>
                <a:solidFill>
                  <a:schemeClr val="accent2"/>
                </a:solidFill>
              </a:rPr>
              <a:t>CC</a:t>
            </a:r>
            <a:r>
              <a:rPr lang="en-US" altLang="zh-CN" sz="2400" dirty="0"/>
              <a:t>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</p:spTree>
    <p:extLst>
      <p:ext uri="{BB962C8B-B14F-4D97-AF65-F5344CB8AC3E}">
        <p14:creationId xmlns:p14="http://schemas.microsoft.com/office/powerpoint/2010/main" val="2834727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A423385-CDD6-4DF5-9E2E-76191AE136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986472"/>
                  </p:ext>
                </p:extLst>
              </p:nvPr>
            </p:nvGraphicFramePr>
            <p:xfrm>
              <a:off x="2278745" y="2754362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A423385-CDD6-4DF5-9E2E-76191AE136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986472"/>
                  </p:ext>
                </p:extLst>
              </p:nvPr>
            </p:nvGraphicFramePr>
            <p:xfrm>
              <a:off x="2278745" y="2754362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2" r="-39913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62" t="-98039" r="-39913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739" t="-98039" r="-302609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62" t="-202000" r="-39913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1739" t="-202000" r="-302609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02000" r="-2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00000" t="-296078" r="-200000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609" t="-296078" r="-101739" b="-1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3627B03-ADD5-4486-AEDA-A8C871005421}"/>
              </a:ext>
            </a:extLst>
          </p:cNvPr>
          <p:cNvSpPr txBox="1"/>
          <p:nvPr/>
        </p:nvSpPr>
        <p:spPr>
          <a:xfrm>
            <a:off x="1228869" y="6013439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00C967-8564-44BD-B6D0-84625DC57B76}"/>
              </a:ext>
            </a:extLst>
          </p:cNvPr>
          <p:cNvSpPr txBox="1"/>
          <p:nvPr/>
        </p:nvSpPr>
        <p:spPr>
          <a:xfrm>
            <a:off x="9024032" y="1525954"/>
            <a:ext cx="23624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5E359B-1845-4E98-94DF-2B0DCA2BFD89}"/>
              </a:ext>
            </a:extLst>
          </p:cNvPr>
          <p:cNvSpPr txBox="1"/>
          <p:nvPr/>
        </p:nvSpPr>
        <p:spPr>
          <a:xfrm>
            <a:off x="630920" y="1475581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[2,3]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34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21121-AF73-4BC7-814C-9184763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6189E-5B88-4213-A6CA-36EBA0CD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4C4ADD4-5965-4492-9353-50E60BC359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294" y="1246415"/>
                <a:ext cx="8065649" cy="43161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3200" dirty="0"/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800" dirty="0"/>
                  <a:t>There are two: S and C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34C4ADD4-5965-4492-9353-50E60BC35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94" y="1246415"/>
                <a:ext cx="8065649" cy="4316186"/>
              </a:xfrm>
              <a:prstGeom prst="rect">
                <a:avLst/>
              </a:prstGeom>
              <a:blipFill>
                <a:blip r:embed="rId2"/>
                <a:stretch>
                  <a:fillRect l="-1730" t="-1170" b="-11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4763B30-BBDD-41E5-BE86-C0F60067D700}"/>
              </a:ext>
            </a:extLst>
          </p:cNvPr>
          <p:cNvSpPr txBox="1"/>
          <p:nvPr/>
        </p:nvSpPr>
        <p:spPr>
          <a:xfrm>
            <a:off x="8577943" y="1520825"/>
            <a:ext cx="3171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>
                <a:solidFill>
                  <a:schemeClr val="accent2"/>
                </a:solidFill>
              </a:rPr>
              <a:t>AB</a:t>
            </a:r>
            <a:r>
              <a:rPr lang="en-US" altLang="zh-CN" sz="2400" dirty="0"/>
              <a:t>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C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>
                <a:solidFill>
                  <a:schemeClr val="accent2"/>
                </a:solidFill>
              </a:rPr>
              <a:t>AB</a:t>
            </a:r>
            <a:r>
              <a:rPr lang="en-US" altLang="zh-CN" sz="2400" dirty="0"/>
              <a:t> | a</a:t>
            </a:r>
          </a:p>
        </p:txBody>
      </p:sp>
    </p:spTree>
    <p:extLst>
      <p:ext uri="{BB962C8B-B14F-4D97-AF65-F5344CB8AC3E}">
        <p14:creationId xmlns:p14="http://schemas.microsoft.com/office/powerpoint/2010/main" val="3718206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835F3770-8A4B-46EB-A291-71CE41CAF2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835F3770-8A4B-46EB-A291-71CE41CAF2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8676224"/>
                  </p:ext>
                </p:extLst>
              </p:nvPr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5" t="-952" r="-400415" b="-4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1923" r="-4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5" t="-101923" r="-3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4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15" t="-200000" r="-3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200000" r="-201667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302885" r="-100830" b="-11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F2EEC0A-CA3F-42B6-930A-CCEE190B8C84}"/>
              </a:ext>
            </a:extLst>
          </p:cNvPr>
          <p:cNvSpPr txBox="1"/>
          <p:nvPr/>
        </p:nvSpPr>
        <p:spPr>
          <a:xfrm>
            <a:off x="880524" y="5567124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445EF3-21D5-473B-B998-76F77F25EF37}"/>
              </a:ext>
            </a:extLst>
          </p:cNvPr>
          <p:cNvSpPr txBox="1"/>
          <p:nvPr/>
        </p:nvSpPr>
        <p:spPr>
          <a:xfrm>
            <a:off x="8534173" y="1176888"/>
            <a:ext cx="3171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F32978-2B10-4AC7-A422-6214A938C960}"/>
              </a:ext>
            </a:extLst>
          </p:cNvPr>
          <p:cNvSpPr txBox="1"/>
          <p:nvPr/>
        </p:nvSpPr>
        <p:spPr>
          <a:xfrm>
            <a:off x="658813" y="1318274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[3,4]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57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21121-AF73-4BC7-814C-9184763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6189E-5B88-4213-A6CA-36EBA0CD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244DD58-C3D7-4597-85AB-3ADBF84F80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212" y="1165226"/>
                <a:ext cx="8166475" cy="43756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3200" dirty="0"/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800" dirty="0"/>
                  <a:t>There are two: S and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244DD58-C3D7-4597-85AB-3ADBF84F8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2" y="1165226"/>
                <a:ext cx="8166475" cy="4375604"/>
              </a:xfrm>
              <a:prstGeom prst="rect">
                <a:avLst/>
              </a:prstGeom>
              <a:blipFill>
                <a:blip r:embed="rId2"/>
                <a:stretch>
                  <a:fillRect l="-1708" t="-14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88AE2F0-8CC1-4972-8A5E-EFC2F4F84B92}"/>
              </a:ext>
            </a:extLst>
          </p:cNvPr>
          <p:cNvSpPr txBox="1"/>
          <p:nvPr/>
        </p:nvSpPr>
        <p:spPr>
          <a:xfrm>
            <a:off x="8675687" y="1079639"/>
            <a:ext cx="261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</a:t>
            </a:r>
            <a:r>
              <a:rPr lang="en-US" altLang="zh-CN" sz="2400" dirty="0">
                <a:solidFill>
                  <a:schemeClr val="accent2"/>
                </a:solidFill>
              </a:rPr>
              <a:t>BC</a:t>
            </a:r>
            <a:r>
              <a:rPr lang="en-US" altLang="zh-CN" sz="2400" dirty="0"/>
              <a:t>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BA</a:t>
            </a:r>
            <a:r>
              <a:rPr lang="en-US" altLang="zh-CN" sz="2400" dirty="0"/>
              <a:t>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</p:spTree>
    <p:extLst>
      <p:ext uri="{BB962C8B-B14F-4D97-AF65-F5344CB8AC3E}">
        <p14:creationId xmlns:p14="http://schemas.microsoft.com/office/powerpoint/2010/main" val="2713276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5ED24730-B9C8-4862-8E41-49BB07A887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5ED24730-B9C8-4862-8E41-49BB07A887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0893668"/>
                  </p:ext>
                </p:extLst>
              </p:nvPr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5" t="-952" r="-400415" b="-4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1923" r="-4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5" t="-101923" r="-3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4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15" t="-200000" r="-3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200000" r="-201667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6E074AD7-F3F3-4504-8BE5-6D718E276611}"/>
              </a:ext>
            </a:extLst>
          </p:cNvPr>
          <p:cNvSpPr txBox="1"/>
          <p:nvPr/>
        </p:nvSpPr>
        <p:spPr>
          <a:xfrm>
            <a:off x="880524" y="5567124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CD0DA8-0B4A-4BED-9278-5D4B1FC4BCA7}"/>
              </a:ext>
            </a:extLst>
          </p:cNvPr>
          <p:cNvSpPr txBox="1"/>
          <p:nvPr/>
        </p:nvSpPr>
        <p:spPr>
          <a:xfrm>
            <a:off x="8675687" y="1079639"/>
            <a:ext cx="26019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0851A5-E072-4041-B1B4-97D765439EDE}"/>
              </a:ext>
            </a:extLst>
          </p:cNvPr>
          <p:cNvSpPr txBox="1"/>
          <p:nvPr/>
        </p:nvSpPr>
        <p:spPr>
          <a:xfrm>
            <a:off x="658813" y="1234090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[4,5]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025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21121-AF73-4BC7-814C-9184763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6189E-5B88-4213-A6CA-36EBA0CD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3316853-0783-4430-A54E-B6ED9F0332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216" y="1289956"/>
                <a:ext cx="10811930" cy="5202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+2,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/>
                  <a:t>	 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altLang="zh-CN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}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𝑆𝐴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800" dirty="0"/>
                  <a:t>There is no any rule satisfying Y</a:t>
                </a:r>
              </a:p>
              <a:p>
                <a:pPr lvl="1"/>
                <a:r>
                  <a:rPr lang="en-US" altLang="zh-CN" sz="2800" dirty="0"/>
                  <a:t>No elements in this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3316853-0783-4430-A54E-B6ED9F033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6" y="1289956"/>
                <a:ext cx="10811930" cy="5202919"/>
              </a:xfrm>
              <a:prstGeom prst="rect">
                <a:avLst/>
              </a:prstGeom>
              <a:blipFill>
                <a:blip r:embed="rId2"/>
                <a:stretch>
                  <a:fillRect l="-1291" t="-12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61FAD8C-9466-4E89-B122-795623529F63}"/>
              </a:ext>
            </a:extLst>
          </p:cNvPr>
          <p:cNvSpPr txBox="1"/>
          <p:nvPr/>
        </p:nvSpPr>
        <p:spPr>
          <a:xfrm>
            <a:off x="8675687" y="1289956"/>
            <a:ext cx="26454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</p:spTree>
    <p:extLst>
      <p:ext uri="{BB962C8B-B14F-4D97-AF65-F5344CB8AC3E}">
        <p14:creationId xmlns:p14="http://schemas.microsoft.com/office/powerpoint/2010/main" val="1438537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972597F-56E3-4828-97AF-C8D6ADA1AD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6972597F-56E3-4828-97AF-C8D6ADA1AD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8788294"/>
                  </p:ext>
                </p:extLst>
              </p:nvPr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5" t="-952" r="-400415" b="-4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1923" r="-4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5" t="-101923" r="-3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4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415" t="-200000" r="-3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200000" r="-201667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C086055-2FAF-423D-A21C-D54CFC890E92}"/>
              </a:ext>
            </a:extLst>
          </p:cNvPr>
          <p:cNvSpPr txBox="1"/>
          <p:nvPr/>
        </p:nvSpPr>
        <p:spPr>
          <a:xfrm>
            <a:off x="880524" y="5567124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752999-E372-42C0-965C-CE4372242D17}"/>
              </a:ext>
            </a:extLst>
          </p:cNvPr>
          <p:cNvSpPr txBox="1"/>
          <p:nvPr/>
        </p:nvSpPr>
        <p:spPr>
          <a:xfrm>
            <a:off x="8588601" y="1317808"/>
            <a:ext cx="26019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3AECAE-A345-4DCC-A644-C65C3A36307B}"/>
              </a:ext>
            </a:extLst>
          </p:cNvPr>
          <p:cNvSpPr txBox="1"/>
          <p:nvPr/>
        </p:nvSpPr>
        <p:spPr>
          <a:xfrm>
            <a:off x="761546" y="1318274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[1,3]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81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21121-AF73-4BC7-814C-9184763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6189E-5B88-4213-A6CA-36EBA0CD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6546373-017D-41C6-A89C-8E7BD2A6A3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212" y="1165226"/>
                <a:ext cx="10811930" cy="5126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+2,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/>
                  <a:t>	 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4,4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altLang="zh-CN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}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800" dirty="0"/>
                  <a:t>There is one rule: B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56546373-017D-41C6-A89C-8E7BD2A6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2" y="1165226"/>
                <a:ext cx="10811930" cy="5126718"/>
              </a:xfrm>
              <a:prstGeom prst="rect">
                <a:avLst/>
              </a:prstGeom>
              <a:blipFill>
                <a:blip r:embed="rId2"/>
                <a:stretch>
                  <a:fillRect l="-1291" t="-1235" b="-9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0C1168E-6A6B-420E-8174-194A414C1549}"/>
              </a:ext>
            </a:extLst>
          </p:cNvPr>
          <p:cNvSpPr txBox="1"/>
          <p:nvPr/>
        </p:nvSpPr>
        <p:spPr>
          <a:xfrm>
            <a:off x="8675687" y="1079639"/>
            <a:ext cx="26454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B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>
                <a:solidFill>
                  <a:schemeClr val="accent2"/>
                </a:solidFill>
              </a:rPr>
              <a:t>CC</a:t>
            </a:r>
            <a:r>
              <a:rPr lang="en-US" altLang="zh-CN" sz="2400" dirty="0"/>
              <a:t>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</p:spTree>
    <p:extLst>
      <p:ext uri="{BB962C8B-B14F-4D97-AF65-F5344CB8AC3E}">
        <p14:creationId xmlns:p14="http://schemas.microsoft.com/office/powerpoint/2010/main" val="3417563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D4EC3942-6D5C-4FFE-A769-FC51A51AF8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D4EC3942-6D5C-4FFE-A769-FC51A51AF8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380207"/>
                  </p:ext>
                </p:extLst>
              </p:nvPr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5" t="-952" r="-400415" b="-4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1923" r="-4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5" t="-101923" r="-3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4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200000" r="-201667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6726E81-6145-492D-B796-C83DF596310F}"/>
              </a:ext>
            </a:extLst>
          </p:cNvPr>
          <p:cNvSpPr txBox="1"/>
          <p:nvPr/>
        </p:nvSpPr>
        <p:spPr>
          <a:xfrm>
            <a:off x="880524" y="5567124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BFCC28-6097-4781-9D5D-E0E77E6173C8}"/>
              </a:ext>
            </a:extLst>
          </p:cNvPr>
          <p:cNvSpPr txBox="1"/>
          <p:nvPr/>
        </p:nvSpPr>
        <p:spPr>
          <a:xfrm>
            <a:off x="8675687" y="1079639"/>
            <a:ext cx="3171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5A22F5-59CC-440C-8957-9047BF6BA817}"/>
              </a:ext>
            </a:extLst>
          </p:cNvPr>
          <p:cNvSpPr txBox="1"/>
          <p:nvPr/>
        </p:nvSpPr>
        <p:spPr>
          <a:xfrm>
            <a:off x="658813" y="1318274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[2,4]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1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624A-5E4B-4D24-BE78-8345A8EC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3990A-171E-4AA2-9E3D-DD951680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Constituency Parsing</a:t>
            </a:r>
          </a:p>
          <a:p>
            <a:pPr lvl="1"/>
            <a:r>
              <a:rPr lang="en-US" altLang="zh-CN" b="1" dirty="0"/>
              <a:t>Context-free Grammars (CFG)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1A318-CB77-41B5-9B45-98EEE0FA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143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21121-AF73-4BC7-814C-9184763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6189E-5B88-4213-A6CA-36EBA0CD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F219CC0-30EE-4105-A71B-95E214ACB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295" y="1079639"/>
                <a:ext cx="10811930" cy="5692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+2,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/>
                  <a:t>	 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5,5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altLang="zh-CN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}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𝐴𝐴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800" dirty="0"/>
                  <a:t>There is one rule: B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F219CC0-30EE-4105-A71B-95E214ACB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95" y="1079639"/>
                <a:ext cx="10811930" cy="5692775"/>
              </a:xfrm>
              <a:prstGeom prst="rect">
                <a:avLst/>
              </a:prstGeom>
              <a:blipFill>
                <a:blip r:embed="rId2"/>
                <a:stretch>
                  <a:fillRect l="-1291" t="-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073A1C9-5AB8-4B43-814D-27236DA1B3F4}"/>
              </a:ext>
            </a:extLst>
          </p:cNvPr>
          <p:cNvSpPr txBox="1"/>
          <p:nvPr/>
        </p:nvSpPr>
        <p:spPr>
          <a:xfrm>
            <a:off x="8410576" y="1232039"/>
            <a:ext cx="26928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B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>
                <a:solidFill>
                  <a:schemeClr val="accent2"/>
                </a:solidFill>
              </a:rPr>
              <a:t>CC</a:t>
            </a:r>
            <a:r>
              <a:rPr lang="en-US" altLang="zh-CN" sz="2400" dirty="0"/>
              <a:t>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</p:spTree>
    <p:extLst>
      <p:ext uri="{BB962C8B-B14F-4D97-AF65-F5344CB8AC3E}">
        <p14:creationId xmlns:p14="http://schemas.microsoft.com/office/powerpoint/2010/main" val="1600975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3D840D42-D473-4316-B282-EBAC94F70A8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3D840D42-D473-4316-B282-EBAC94F70A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9302877"/>
                  </p:ext>
                </p:extLst>
              </p:nvPr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5" t="-952" r="-400415" b="-4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1923" r="-4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5" t="-101923" r="-3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4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748993B-ED33-4E22-9FFE-870EF62C6434}"/>
              </a:ext>
            </a:extLst>
          </p:cNvPr>
          <p:cNvSpPr txBox="1"/>
          <p:nvPr/>
        </p:nvSpPr>
        <p:spPr>
          <a:xfrm>
            <a:off x="880524" y="5567124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663D03-F87D-4229-A040-7AE4C395540F}"/>
              </a:ext>
            </a:extLst>
          </p:cNvPr>
          <p:cNvSpPr txBox="1"/>
          <p:nvPr/>
        </p:nvSpPr>
        <p:spPr>
          <a:xfrm>
            <a:off x="8675688" y="1079639"/>
            <a:ext cx="26454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9BDF66-7ACD-456F-A16F-E12A6526ECF7}"/>
              </a:ext>
            </a:extLst>
          </p:cNvPr>
          <p:cNvSpPr txBox="1"/>
          <p:nvPr/>
        </p:nvSpPr>
        <p:spPr>
          <a:xfrm>
            <a:off x="658813" y="1170623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[3,5]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063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06AF3A73-942E-40F9-88B1-533708046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213" y="1165226"/>
                <a:ext cx="10811930" cy="51376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+2,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+3,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/>
                  <a:t>	 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3,4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,4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∪{∅}{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}=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800" dirty="0"/>
                  <a:t>There is no rule</a:t>
                </a:r>
              </a:p>
              <a:p>
                <a:pPr lvl="1"/>
                <a:r>
                  <a:rPr lang="en-US" altLang="zh-CN" sz="2800" dirty="0"/>
                  <a:t>No elements in this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06AF3A73-942E-40F9-88B1-53370804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3" y="1165226"/>
                <a:ext cx="10811930" cy="5137604"/>
              </a:xfrm>
              <a:prstGeom prst="rect">
                <a:avLst/>
              </a:prstGeom>
              <a:blipFill>
                <a:blip r:embed="rId2"/>
                <a:stretch>
                  <a:fillRect l="-1291" t="-1232" b="-9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3FC53DD-B9D0-44AC-98E7-3A045C6B2A2D}"/>
              </a:ext>
            </a:extLst>
          </p:cNvPr>
          <p:cNvSpPr txBox="1"/>
          <p:nvPr/>
        </p:nvSpPr>
        <p:spPr>
          <a:xfrm>
            <a:off x="8410575" y="3931348"/>
            <a:ext cx="26384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</p:spTree>
    <p:extLst>
      <p:ext uri="{BB962C8B-B14F-4D97-AF65-F5344CB8AC3E}">
        <p14:creationId xmlns:p14="http://schemas.microsoft.com/office/powerpoint/2010/main" val="2515656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11B65DA-C8E2-4233-B3D9-537F8288BB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911B65DA-C8E2-4233-B3D9-537F8288BB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12311486"/>
                  </p:ext>
                </p:extLst>
              </p:nvPr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5" t="-952" r="-400415" b="-4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1923" r="-4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5" t="-101923" r="-3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4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E2C4EFB-5224-4CA6-9E70-227887577529}"/>
              </a:ext>
            </a:extLst>
          </p:cNvPr>
          <p:cNvSpPr txBox="1"/>
          <p:nvPr/>
        </p:nvSpPr>
        <p:spPr>
          <a:xfrm>
            <a:off x="880524" y="5567124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6A40CD-207C-4501-A146-8B6F523C1126}"/>
              </a:ext>
            </a:extLst>
          </p:cNvPr>
          <p:cNvSpPr txBox="1"/>
          <p:nvPr/>
        </p:nvSpPr>
        <p:spPr>
          <a:xfrm>
            <a:off x="8360001" y="1259215"/>
            <a:ext cx="25910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8A8394-A7D7-4183-8956-E88A619A0F17}"/>
              </a:ext>
            </a:extLst>
          </p:cNvPr>
          <p:cNvSpPr txBox="1"/>
          <p:nvPr/>
        </p:nvSpPr>
        <p:spPr>
          <a:xfrm>
            <a:off x="658813" y="1259215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[1,4]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591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0B49F0B-3F87-4CF8-B080-132F272FDB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95" y="1176111"/>
                <a:ext cx="10811930" cy="55186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+2,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+2,</m:t>
                                </m:r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/>
                  <a:t>	 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4,5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,5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}{</m:t>
                    </m:r>
                    <m:r>
                      <m:rPr>
                        <m:sty m:val="p"/>
                      </m:rPr>
                      <a:rPr lang="en-US" altLang="zh-CN" sz="3200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}=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𝐶𝐵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800" dirty="0"/>
                  <a:t>There are three rule {S, A, C}</a:t>
                </a:r>
              </a:p>
              <a:p>
                <a:pPr lvl="1"/>
                <a:r>
                  <a:rPr lang="en-US" altLang="zh-CN" sz="2800" dirty="0"/>
                  <a:t>No elements in this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0B49F0B-3F87-4CF8-B080-132F272FD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5" y="1176111"/>
                <a:ext cx="10811930" cy="5518603"/>
              </a:xfrm>
              <a:prstGeom prst="rect">
                <a:avLst/>
              </a:prstGeom>
              <a:blipFill>
                <a:blip r:embed="rId2"/>
                <a:stretch>
                  <a:fillRect l="-1291" t="-1147" b="-18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30644DA-0721-409D-80E3-C12E1DE2666E}"/>
              </a:ext>
            </a:extLst>
          </p:cNvPr>
          <p:cNvSpPr txBox="1"/>
          <p:nvPr/>
        </p:nvSpPr>
        <p:spPr>
          <a:xfrm>
            <a:off x="8465002" y="3429000"/>
            <a:ext cx="25622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>
                <a:solidFill>
                  <a:schemeClr val="accent2"/>
                </a:solidFill>
              </a:rPr>
              <a:t>AB</a:t>
            </a:r>
            <a:r>
              <a:rPr lang="en-US" altLang="zh-CN" sz="2400" dirty="0"/>
              <a:t> | BC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BA</a:t>
            </a:r>
            <a:r>
              <a:rPr lang="en-US" altLang="zh-CN" sz="2400" dirty="0"/>
              <a:t>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C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>
                <a:solidFill>
                  <a:schemeClr val="accent2"/>
                </a:solidFill>
              </a:rPr>
              <a:t>AB</a:t>
            </a:r>
            <a:r>
              <a:rPr lang="en-US" altLang="zh-CN" sz="2400" dirty="0"/>
              <a:t> | a</a:t>
            </a:r>
          </a:p>
        </p:txBody>
      </p:sp>
    </p:spTree>
    <p:extLst>
      <p:ext uri="{BB962C8B-B14F-4D97-AF65-F5344CB8AC3E}">
        <p14:creationId xmlns:p14="http://schemas.microsoft.com/office/powerpoint/2010/main" val="189684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31DBCC76-C528-4E31-B829-46E86F5DF9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31DBCC76-C528-4E31-B829-46E86F5DF9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262772"/>
                  </p:ext>
                </p:extLst>
              </p:nvPr>
            </p:nvGraphicFramePr>
            <p:xfrm>
              <a:off x="1930400" y="2308047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15" t="-952" r="-400415" b="-4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1923" r="-400415" b="-3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0000" r="-400415" b="-2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AF6320C5-931A-4BFF-AD7F-0253F20F2485}"/>
              </a:ext>
            </a:extLst>
          </p:cNvPr>
          <p:cNvSpPr txBox="1"/>
          <p:nvPr/>
        </p:nvSpPr>
        <p:spPr>
          <a:xfrm>
            <a:off x="880524" y="5567124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E6C9A1-2246-4C5A-BEC2-537BF6207F42}"/>
              </a:ext>
            </a:extLst>
          </p:cNvPr>
          <p:cNvSpPr txBox="1"/>
          <p:nvPr/>
        </p:nvSpPr>
        <p:spPr>
          <a:xfrm>
            <a:off x="8142288" y="1289941"/>
            <a:ext cx="27325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9F6029-DE55-4F59-82EB-17788C1244DD}"/>
              </a:ext>
            </a:extLst>
          </p:cNvPr>
          <p:cNvSpPr txBox="1"/>
          <p:nvPr/>
        </p:nvSpPr>
        <p:spPr>
          <a:xfrm>
            <a:off x="658813" y="1318274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[2,5]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28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8771E7-FE38-40DA-A135-60F207E10E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216" y="1257300"/>
                <a:ext cx="10811930" cy="50890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+2,</m:t>
                                </m:r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dirty="0"/>
                  <a:t>	 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3,5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,5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,5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}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𝐵𝑆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𝑆𝐵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3200" dirty="0"/>
              </a:p>
              <a:p>
                <a:r>
                  <a:rPr lang="en-US" altLang="zh-CN" sz="3200" dirty="0"/>
                  <a:t>Steps:</a:t>
                </a:r>
              </a:p>
              <a:p>
                <a:pPr lvl="1"/>
                <a:r>
                  <a:rPr lang="en-US" altLang="zh-CN" sz="2800" dirty="0"/>
                  <a:t>Look for production rules to generate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800" dirty="0"/>
              </a:p>
              <a:p>
                <a:pPr lvl="1"/>
                <a:r>
                  <a:rPr lang="en-US" altLang="zh-CN" sz="2800" dirty="0"/>
                  <a:t>There are three rules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{S,A,C}</a:t>
                </a:r>
              </a:p>
              <a:p>
                <a:pPr lvl="1"/>
                <a:r>
                  <a:rPr lang="en-US" altLang="zh-CN" sz="2800" dirty="0"/>
                  <a:t>No elements in this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dirty="0"/>
                      <m:t>{</m:t>
                    </m:r>
                    <m:r>
                      <m:rPr>
                        <m:nor/>
                      </m:rPr>
                      <a:rPr lang="en-US" altLang="zh-CN" sz="2800" dirty="0"/>
                      <m:t>S</m:t>
                    </m:r>
                    <m:r>
                      <m:rPr>
                        <m:nor/>
                      </m:rPr>
                      <a:rPr lang="en-US" altLang="zh-CN" sz="2800" dirty="0"/>
                      <m:t>,</m:t>
                    </m:r>
                    <m:r>
                      <m:rPr>
                        <m:nor/>
                      </m:rPr>
                      <a:rPr lang="en-US" altLang="zh-CN" sz="2800" dirty="0"/>
                      <m:t>A</m:t>
                    </m:r>
                    <m:r>
                      <m:rPr>
                        <m:nor/>
                      </m:rPr>
                      <a:rPr lang="en-US" altLang="zh-CN" sz="2800" dirty="0"/>
                      <m:t>,</m:t>
                    </m:r>
                    <m:r>
                      <m:rPr>
                        <m:nor/>
                      </m:rPr>
                      <a:rPr lang="en-US" altLang="zh-CN" sz="2800" dirty="0"/>
                      <m:t>C</m:t>
                    </m:r>
                    <m:r>
                      <m:rPr>
                        <m:nor/>
                      </m:rPr>
                      <a:rPr lang="en-US" altLang="zh-CN" sz="2800" dirty="0"/>
                      <m:t>}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D38771E7-FE38-40DA-A135-60F207E10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16" y="1257300"/>
                <a:ext cx="10811930" cy="5089071"/>
              </a:xfrm>
              <a:prstGeom prst="rect">
                <a:avLst/>
              </a:prstGeom>
              <a:blipFill>
                <a:blip r:embed="rId2"/>
                <a:stretch>
                  <a:fillRect l="-1291" t="-995" b="-199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4AA5FD5-3868-4E1C-BFFA-FC2943636DC1}"/>
              </a:ext>
            </a:extLst>
          </p:cNvPr>
          <p:cNvSpPr txBox="1"/>
          <p:nvPr/>
        </p:nvSpPr>
        <p:spPr>
          <a:xfrm>
            <a:off x="8715375" y="3798886"/>
            <a:ext cx="26057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S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>
                <a:solidFill>
                  <a:schemeClr val="accent2"/>
                </a:solidFill>
              </a:rPr>
              <a:t>AB</a:t>
            </a:r>
            <a:r>
              <a:rPr lang="en-US" altLang="zh-CN" sz="2400" dirty="0"/>
              <a:t> | </a:t>
            </a:r>
            <a:r>
              <a:rPr lang="en-US" altLang="zh-CN" sz="2400" dirty="0">
                <a:solidFill>
                  <a:schemeClr val="accent2"/>
                </a:solidFill>
              </a:rPr>
              <a:t>BC</a:t>
            </a:r>
            <a:r>
              <a:rPr lang="en-US" altLang="zh-CN" sz="2400" dirty="0"/>
              <a:t>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BA</a:t>
            </a:r>
            <a:r>
              <a:rPr lang="en-US" altLang="zh-CN" sz="2400" dirty="0"/>
              <a:t>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>
                <a:solidFill>
                  <a:schemeClr val="accent2"/>
                </a:solidFill>
              </a:rPr>
              <a:t>C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>
                <a:solidFill>
                  <a:schemeClr val="accent2"/>
                </a:solidFill>
              </a:rPr>
              <a:t>AB</a:t>
            </a:r>
            <a:r>
              <a:rPr lang="en-US" altLang="zh-CN" sz="2400" dirty="0"/>
              <a:t> | a</a:t>
            </a:r>
          </a:p>
        </p:txBody>
      </p:sp>
    </p:spTree>
    <p:extLst>
      <p:ext uri="{BB962C8B-B14F-4D97-AF65-F5344CB8AC3E}">
        <p14:creationId xmlns:p14="http://schemas.microsoft.com/office/powerpoint/2010/main" val="762178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02A6C-37E0-4E7D-B034-0B687352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Constructing The Triangular Table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32FA50-2A64-42A8-A502-C0729F50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14DBD2-5851-4B97-AA60-E72A58F739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5740236"/>
                  </p:ext>
                </p:extLst>
              </p:nvPr>
            </p:nvGraphicFramePr>
            <p:xfrm>
              <a:off x="2322287" y="2699933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FC14DBD2-5851-4B97-AA60-E72A58F739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5740236"/>
                  </p:ext>
                </p:extLst>
              </p:nvPr>
            </p:nvGraphicFramePr>
            <p:xfrm>
              <a:off x="2322287" y="2699933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rgbClr val="00B050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862" t="-100000" r="-400000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62" t="-204000" r="-40000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4DA9EAD-CB31-4A29-9DDB-5A3ECA3EDC40}"/>
              </a:ext>
            </a:extLst>
          </p:cNvPr>
          <p:cNvSpPr txBox="1"/>
          <p:nvPr/>
        </p:nvSpPr>
        <p:spPr>
          <a:xfrm>
            <a:off x="1272411" y="5959010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D6A54D-5E7E-46D5-8A99-96C87512BC1F}"/>
              </a:ext>
            </a:extLst>
          </p:cNvPr>
          <p:cNvSpPr txBox="1"/>
          <p:nvPr/>
        </p:nvSpPr>
        <p:spPr>
          <a:xfrm>
            <a:off x="8606856" y="1421152"/>
            <a:ext cx="25257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2EA9C5-8305-45F2-930B-62D7B8131285}"/>
              </a:ext>
            </a:extLst>
          </p:cNvPr>
          <p:cNvSpPr txBox="1"/>
          <p:nvPr/>
        </p:nvSpPr>
        <p:spPr>
          <a:xfrm>
            <a:off x="674462" y="1421152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Calculated cell </a:t>
            </a:r>
            <a:r>
              <a:rPr lang="en-US" altLang="zh-CN" sz="2800" dirty="0">
                <a:solidFill>
                  <a:srgbClr val="00B050"/>
                </a:solidFill>
              </a:rPr>
              <a:t>[1,5]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07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47436-11F9-42D2-872C-88DDCFFB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Final Triangular Table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D99BD8-2974-44CC-B960-A37722D6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07EC2B1C-D473-4781-B016-D6044858F8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06700" y="1006193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07EC2B1C-D473-4781-B016-D6044858F8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0777977"/>
                  </p:ext>
                </p:extLst>
              </p:nvPr>
            </p:nvGraphicFramePr>
            <p:xfrm>
              <a:off x="2806700" y="1006193"/>
              <a:ext cx="7332130" cy="318111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15" t="-100000" r="-400415" b="-3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15" t="-201923" r="-400415" b="-2182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{S,A}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6362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{B}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accent2"/>
                              </a:solidFill>
                            </a:rPr>
                            <a:t>{A,C}</a:t>
                          </a:r>
                          <a:endParaRPr lang="zh-CN" altLang="en-US" sz="2800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9478CA9E-A18D-449D-99AF-83B381896A41}"/>
              </a:ext>
            </a:extLst>
          </p:cNvPr>
          <p:cNvSpPr txBox="1"/>
          <p:nvPr/>
        </p:nvSpPr>
        <p:spPr>
          <a:xfrm>
            <a:off x="1756824" y="4265270"/>
            <a:ext cx="790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  b           a            a            b           a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B7B4B6-16FF-4695-A1A2-BA7B755870AA}"/>
                  </a:ext>
                </a:extLst>
              </p:cNvPr>
              <p:cNvSpPr txBox="1"/>
              <p:nvPr/>
            </p:nvSpPr>
            <p:spPr>
              <a:xfrm>
                <a:off x="4315880" y="1006193"/>
                <a:ext cx="128482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1,5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B7B4B6-16FF-4695-A1A2-BA7B7558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880" y="1006193"/>
                <a:ext cx="1284820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8F32C51-60F1-466C-8710-88C308C953B7}"/>
                  </a:ext>
                </a:extLst>
              </p:cNvPr>
              <p:cNvSpPr txBox="1"/>
              <p:nvPr/>
            </p:nvSpPr>
            <p:spPr>
              <a:xfrm>
                <a:off x="744157" y="4809037"/>
                <a:ext cx="8247443" cy="189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nl-NL" altLang="zh-CN" sz="2800" dirty="0"/>
                  <a:t>Is </a:t>
                </a:r>
                <a:r>
                  <a:rPr lang="nl-NL" altLang="zh-CN" sz="2800" b="1" dirty="0"/>
                  <a:t>baaba</a:t>
                </a:r>
                <a:r>
                  <a:rPr lang="nl-NL" altLang="zh-CN" sz="2800" dirty="0"/>
                  <a:t> in L(G)? Yes</a:t>
                </a:r>
              </a:p>
              <a:p>
                <a:r>
                  <a:rPr lang="en-US" altLang="zh-CN" sz="2800" dirty="0"/>
                  <a:t>We can see the S in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sz="2800" dirty="0"/>
                  <a:t>where ‘n’ = 5.</a:t>
                </a:r>
              </a:p>
              <a:p>
                <a:r>
                  <a:rPr lang="en-US" altLang="zh-CN" sz="2800" dirty="0"/>
                  <a:t>We can see the table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1,5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800" dirty="0"/>
                      <m:t>{</m:t>
                    </m:r>
                    <m:r>
                      <m:rPr>
                        <m:nor/>
                      </m:rPr>
                      <a:rPr lang="en-US" altLang="zh-CN" sz="2800" dirty="0"/>
                      <m:t>S</m:t>
                    </m:r>
                    <m:r>
                      <m:rPr>
                        <m:nor/>
                      </m:rPr>
                      <a:rPr lang="en-US" altLang="zh-CN" sz="2800" dirty="0"/>
                      <m:t>,</m:t>
                    </m:r>
                    <m:r>
                      <m:rPr>
                        <m:nor/>
                      </m:rPr>
                      <a:rPr lang="en-US" altLang="zh-CN" sz="2800" dirty="0"/>
                      <m:t>A</m:t>
                    </m:r>
                    <m:r>
                      <m:rPr>
                        <m:nor/>
                      </m:rPr>
                      <a:rPr lang="en-US" altLang="zh-CN" sz="2800" dirty="0"/>
                      <m:t>,</m:t>
                    </m:r>
                    <m:r>
                      <m:rPr>
                        <m:nor/>
                      </m:rPr>
                      <a:rPr lang="en-US" altLang="zh-CN" sz="2800" dirty="0"/>
                      <m:t>C</m:t>
                    </m:r>
                    <m:r>
                      <m:rPr>
                        <m:nor/>
                      </m:rPr>
                      <a:rPr lang="en-US" altLang="zh-CN" sz="2800" dirty="0"/>
                      <m:t>}</m:t>
                    </m:r>
                  </m:oMath>
                </a14:m>
                <a:endParaRPr lang="en-US" altLang="zh-CN" sz="2800" dirty="0"/>
              </a:p>
              <a:p>
                <a:r>
                  <a:rPr lang="en-US" altLang="zh-CN" sz="2800" dirty="0">
                    <a:solidFill>
                      <a:srgbClr val="0E419C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solidFill>
                                  <a:srgbClr val="0E419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>
                                <a:solidFill>
                                  <a:srgbClr val="0E419C"/>
                                </a:solidFill>
                                <a:latin typeface="Cambria Math" panose="02040503050406030204" pitchFamily="18" charset="0"/>
                              </a:rPr>
                              <m:t>1,5</m:t>
                            </m:r>
                          </m:e>
                        </m:d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E419C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0E419C"/>
                    </a:solidFill>
                  </a:rPr>
                  <a:t>then baaba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800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800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rgbClr val="0E419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8F32C51-60F1-466C-8710-88C308C95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57" y="4809037"/>
                <a:ext cx="8247443" cy="1895968"/>
              </a:xfrm>
              <a:prstGeom prst="rect">
                <a:avLst/>
              </a:prstGeom>
              <a:blipFill>
                <a:blip r:embed="rId4"/>
                <a:stretch>
                  <a:fillRect l="-1538" t="-3333" b="-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5007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77038-8FCA-4CD0-ADFE-EDA0FAD2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example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DC9C1B-48F8-43F2-9D1D-F7A785B3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D145AC-7361-446D-BC48-2DD2A8DFE62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547" y="1627154"/>
            <a:ext cx="4876805" cy="486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271996-A96C-4773-A9C5-7EB78ABFDAF9}"/>
              </a:ext>
            </a:extLst>
          </p:cNvPr>
          <p:cNvSpPr txBox="1"/>
          <p:nvPr/>
        </p:nvSpPr>
        <p:spPr>
          <a:xfrm>
            <a:off x="258418" y="994778"/>
            <a:ext cx="6215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en-US" altLang="zh-CN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entence: </a:t>
            </a:r>
            <a:r>
              <a:rPr lang="en-US" altLang="zh-CN" sz="2800" b="0" i="1" dirty="0">
                <a:solidFill>
                  <a:srgbClr val="0E419C"/>
                </a:solidFill>
                <a:effectLst/>
                <a:latin typeface="Arial" panose="020B0604020202020204" pitchFamily="34" charset="0"/>
              </a:rPr>
              <a:t>she eats a fish with a fork</a:t>
            </a:r>
            <a:endParaRPr lang="zh-CN" altLang="en-US" sz="2800" dirty="0">
              <a:solidFill>
                <a:srgbClr val="0E419C"/>
              </a:solidFill>
            </a:endParaRPr>
          </a:p>
        </p:txBody>
      </p:sp>
      <p:sp>
        <p:nvSpPr>
          <p:cNvPr id="8" name="AutoShape 6" descr="{\displaystyle {\begin{aligned}{\ce {S}}&amp;\ {\ce {-&gt;NP\ VP}}\\{\ce {VP}}&amp;\ {\ce {-&gt;VP\ PP}}\\{\ce {VP}}&amp;\ {\ce {-&gt;V\ NP}}\\{\ce {VP}}&amp;\ {\ce {-&gt;eats}}\\{\ce {PP}}&amp;\ {\ce {-&gt;P\ NP}}\\{\ce {NP}}&amp;\ {\ce {-&gt;Det\ N}}\\{\ce {NP}}&amp;\ {\ce {-&gt;she}}\\{\ce {V}}&amp;\ {\ce {-&gt;eats}}\\{\ce {P}}&amp;\ {\ce {-&gt;with}}\\{\ce {N}}&amp;\ {\ce {-&gt;fish}}\\{\ce {N}}&amp;\ {\ce {-&gt;fork}}\\{\ce {Det}}&amp;\ {\ce {-&gt;a}}\end{aligned}}}">
            <a:extLst>
              <a:ext uri="{FF2B5EF4-FFF2-40B4-BE49-F238E27FC236}">
                <a16:creationId xmlns:a16="http://schemas.microsoft.com/office/drawing/2014/main" id="{D3768A6A-6D59-4583-AAC2-AA95641D608F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876800" y="32766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48768AB-4143-4A05-8426-5D24BC17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52" y="1855551"/>
            <a:ext cx="2019600" cy="45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4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92526-0A76-49B3-A77D-9B69408AC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Context-free grammar (CFG)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9D8D9-9E32-4595-91CD-5376E62A6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99" y="1185256"/>
            <a:ext cx="6574038" cy="353881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most widely used formal system for modeling constituent structure in English and other natural languages is the Context-Free Grammar or CFG.</a:t>
            </a:r>
          </a:p>
          <a:p>
            <a:r>
              <a:rPr lang="en-US" altLang="zh-CN" dirty="0"/>
              <a:t>Chomsky, N. 1956. </a:t>
            </a:r>
            <a:r>
              <a:rPr lang="en-US" altLang="zh-CN" i="1" dirty="0">
                <a:solidFill>
                  <a:schemeClr val="accent1"/>
                </a:solidFill>
              </a:rPr>
              <a:t>Three models for the description of language</a:t>
            </a:r>
            <a:r>
              <a:rPr lang="en-US" altLang="zh-CN" dirty="0"/>
              <a:t>. IRE Transactions on Information Theory, 2(3):113–124.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9953EE-4FB1-4F1C-9378-A4EAB0B1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050" name="Picture 2" descr="A photograph of Noam Chomsky">
            <a:extLst>
              <a:ext uri="{FF2B5EF4-FFF2-40B4-BE49-F238E27FC236}">
                <a16:creationId xmlns:a16="http://schemas.microsoft.com/office/drawing/2014/main" id="{9B5D89FB-9641-41EE-9EC7-8804D7DF4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92" y="1087524"/>
            <a:ext cx="3052398" cy="38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FBF1C6-59B2-41BC-9F2A-1C3FD04B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79" y="4889148"/>
            <a:ext cx="5274259" cy="18388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E872705-E025-425C-BE31-4B51CC206038}"/>
              </a:ext>
            </a:extLst>
          </p:cNvPr>
          <p:cNvSpPr txBox="1"/>
          <p:nvPr/>
        </p:nvSpPr>
        <p:spPr>
          <a:xfrm>
            <a:off x="7561383" y="5015547"/>
            <a:ext cx="43258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Avram Noam Chomsky (1928-) is an American linguist, philosopher, cognitive scientist, historical essayist, social critic, and political activist. Sometimes called “the father of modern linguistics”.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154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78210-BB6E-467F-A7CF-FCE13C38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162E57-D59F-4F94-8928-5384236A2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Theorem: Assume that the CYK Algorithm correctly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dirty="0"/>
                  <a:t> for all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; then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altLang="zh-CN" dirty="0"/>
                  <a:t> is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if and only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8162E57-D59F-4F94-8928-5384236A2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4" t="-1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276F61-6668-48F5-9E51-38664C9C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6B5A9F-7E25-4611-BAEB-F87B919E75C0}"/>
              </a:ext>
            </a:extLst>
          </p:cNvPr>
          <p:cNvSpPr txBox="1"/>
          <p:nvPr/>
        </p:nvSpPr>
        <p:spPr>
          <a:xfrm>
            <a:off x="658813" y="2559938"/>
            <a:ext cx="6203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Time complexity of CKY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020F5C9-B965-482F-A4D4-3CF3CB41E1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398" y="3588643"/>
                <a:ext cx="10200036" cy="25225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Using Big O notation, the worst case running time of CKY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⋅|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|)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/>
                  <a:t>where n is the length of the parsed string and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is the size of the CNF grammar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020F5C9-B965-482F-A4D4-3CF3CB41E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8" y="3588643"/>
                <a:ext cx="10200036" cy="2522537"/>
              </a:xfrm>
              <a:prstGeom prst="rect">
                <a:avLst/>
              </a:prstGeom>
              <a:blipFill>
                <a:blip r:embed="rId3"/>
                <a:stretch>
                  <a:fillRect l="-1118" t="-4523" r="-8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921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2D0B3-D7C8-422B-BFA9-67767E79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PCFG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FB279-CB3C-4368-801D-14651676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81</a:t>
            </a:fld>
            <a:endParaRPr lang="zh-CN" alt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AF67444-4EFE-4495-AAD5-E8745DA61E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/>
          <a:stretch/>
        </p:blipFill>
        <p:spPr bwMode="auto">
          <a:xfrm>
            <a:off x="3393195" y="3001929"/>
            <a:ext cx="6112531" cy="324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F022DD-1EE8-4801-9EF5-6AB0EE243499}"/>
                  </a:ext>
                </a:extLst>
              </p:cNvPr>
              <p:cNvSpPr txBox="1"/>
              <p:nvPr/>
            </p:nvSpPr>
            <p:spPr>
              <a:xfrm>
                <a:off x="658813" y="1346561"/>
                <a:ext cx="9853403" cy="1410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Which one is the best ? Use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Probabilistic CFG</a:t>
                </a:r>
                <a:r>
                  <a:rPr lang="en-US" altLang="zh-CN" sz="2800" dirty="0"/>
                  <a:t>.</a:t>
                </a:r>
              </a:p>
              <a:p>
                <a:r>
                  <a:rPr lang="en-US" altLang="zh-CN" sz="2800" dirty="0"/>
                  <a:t>Assign each rule a probability so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𝑋𝑌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)=1</m:t>
                        </m:r>
                      </m:e>
                    </m:nary>
                  </m:oMath>
                </a14:m>
                <a:r>
                  <a:rPr lang="en-US" altLang="zh-CN" sz="2800" dirty="0"/>
                  <a:t>.</a:t>
                </a:r>
              </a:p>
              <a:p>
                <a:r>
                  <a:rPr lang="en-US" altLang="zh-CN" sz="2800" dirty="0">
                    <a:solidFill>
                      <a:srgbClr val="0E419C"/>
                    </a:solidFill>
                  </a:rPr>
                  <a:t>Select the parse tree that have maximal probability.</a:t>
                </a:r>
                <a:endParaRPr lang="zh-CN" altLang="en-US" sz="2800" dirty="0">
                  <a:solidFill>
                    <a:srgbClr val="0E419C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DF022DD-1EE8-4801-9EF5-6AB0EE243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3" y="1346561"/>
                <a:ext cx="9853403" cy="1410899"/>
              </a:xfrm>
              <a:prstGeom prst="rect">
                <a:avLst/>
              </a:prstGeom>
              <a:blipFill>
                <a:blip r:embed="rId4"/>
                <a:stretch>
                  <a:fillRect l="-1287" t="-17117" r="-386" b="-414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8290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18FF2-464B-498F-82F5-E70D1CB5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Neural-based method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486D78-93D8-4613-A176-108CC858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8A536E-552A-4CCB-8CA8-15BAA8D8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179" y="948551"/>
            <a:ext cx="6925642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35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D1485-0D39-48B4-99BE-FCC5D468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Quiz (15 minutes)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324E7F-8222-4B74-BE72-06F81F440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 the grammar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Is </a:t>
            </a:r>
            <a:r>
              <a:rPr lang="en-US" altLang="zh-CN" b="1" dirty="0"/>
              <a:t>ababa</a:t>
            </a:r>
            <a:r>
              <a:rPr lang="en-US" altLang="zh-CN" dirty="0"/>
              <a:t> in L(G)?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7DFBBA-4957-41DF-80F1-959CEC2A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0FC8C6-4E7C-4E3D-96A3-2990C3BA98C0}"/>
              </a:ext>
            </a:extLst>
          </p:cNvPr>
          <p:cNvSpPr txBox="1"/>
          <p:nvPr/>
        </p:nvSpPr>
        <p:spPr>
          <a:xfrm>
            <a:off x="959202" y="1542524"/>
            <a:ext cx="3171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400" dirty="0"/>
              <a:t>S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BC </a:t>
            </a:r>
          </a:p>
          <a:p>
            <a:pPr lvl="1"/>
            <a:r>
              <a:rPr lang="en-US" altLang="zh-CN" sz="2400" dirty="0"/>
              <a:t>A</a:t>
            </a:r>
            <a:r>
              <a:rPr lang="en-US" altLang="zh-CN" sz="2400" dirty="0">
                <a:solidFill>
                  <a:srgbClr val="0E419C"/>
                </a:solidFill>
              </a:rPr>
              <a:t> →</a:t>
            </a:r>
            <a:r>
              <a:rPr lang="en-US" altLang="zh-CN" sz="2400" dirty="0"/>
              <a:t> BA | a </a:t>
            </a:r>
          </a:p>
          <a:p>
            <a:pPr lvl="1"/>
            <a:r>
              <a:rPr lang="en-US" altLang="zh-CN" sz="2400" dirty="0"/>
              <a:t>B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CC | b </a:t>
            </a:r>
          </a:p>
          <a:p>
            <a:pPr lvl="1"/>
            <a:r>
              <a:rPr lang="en-US" altLang="zh-CN" sz="2400" dirty="0"/>
              <a:t>C </a:t>
            </a:r>
            <a:r>
              <a:rPr lang="en-US" altLang="zh-CN" sz="2400" dirty="0">
                <a:solidFill>
                  <a:srgbClr val="0E419C"/>
                </a:solidFill>
              </a:rPr>
              <a:t>→ </a:t>
            </a:r>
            <a:r>
              <a:rPr lang="en-US" altLang="zh-CN" sz="2400" dirty="0"/>
              <a:t>AB |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B0DB9555-99DA-4DA3-A172-DEAC43A63E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03531" y="3429000"/>
              <a:ext cx="7332130" cy="26844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53403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4,4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5,5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B0DB9555-99DA-4DA3-A172-DEAC43A63E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0557983"/>
                  </p:ext>
                </p:extLst>
              </p:nvPr>
            </p:nvGraphicFramePr>
            <p:xfrm>
              <a:off x="4503531" y="3429000"/>
              <a:ext cx="7332130" cy="268446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66426">
                      <a:extLst>
                        <a:ext uri="{9D8B030D-6E8A-4147-A177-3AD203B41FA5}">
                          <a16:colId xmlns:a16="http://schemas.microsoft.com/office/drawing/2014/main" val="2581685224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17494469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056370851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1582743288"/>
                        </a:ext>
                      </a:extLst>
                    </a:gridCol>
                    <a:gridCol w="1466426">
                      <a:extLst>
                        <a:ext uri="{9D8B030D-6E8A-4147-A177-3AD203B41FA5}">
                          <a16:colId xmlns:a16="http://schemas.microsoft.com/office/drawing/2014/main" val="2648300179"/>
                        </a:ext>
                      </a:extLst>
                    </a:gridCol>
                  </a:tblGrid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15" t="-1136" r="-400415" b="-4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91530467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415" t="-101136" r="-400415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15" t="-101136" r="-300415" b="-303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26465737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5" t="-198876" r="-40041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00415" t="-198876" r="-30041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50" t="-198876" r="-20166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27157299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5" t="-302273" r="-400415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15" t="-302273" r="-300415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01250" t="-302273" r="-201667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302273" r="-100830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01869135"/>
                      </a:ext>
                    </a:extLst>
                  </a:tr>
                  <a:tr h="5368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15" t="-402273" r="-400415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15" t="-402273" r="-300415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250" t="-402273" r="-201667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000" t="-402273" r="-10083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000" t="-402273" r="-830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8910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14757270-63F7-4ECA-A615-84675C1EC669}"/>
              </a:ext>
            </a:extLst>
          </p:cNvPr>
          <p:cNvSpPr txBox="1"/>
          <p:nvPr/>
        </p:nvSpPr>
        <p:spPr>
          <a:xfrm>
            <a:off x="3567955" y="6050291"/>
            <a:ext cx="7898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w</a:t>
            </a:r>
            <a:r>
              <a:rPr lang="en-US" altLang="zh-CN" sz="2800" dirty="0"/>
              <a:t> =      w1         w2         w3         w4         w5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4ABAA4-E329-4CA5-AB93-54A3FB4CFAB7}"/>
                  </a:ext>
                </a:extLst>
              </p:cNvPr>
              <p:cNvSpPr txBox="1"/>
              <p:nvPr/>
            </p:nvSpPr>
            <p:spPr>
              <a:xfrm>
                <a:off x="4131027" y="1572623"/>
                <a:ext cx="7956018" cy="1428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altLang="zh-CN" sz="2000" dirty="0"/>
                  <a:t> is the set of variables A such that </a:t>
                </a:r>
                <a:r>
                  <a:rPr lang="en-US" altLang="zh-CN" sz="2000" dirty="0">
                    <a:solidFill>
                      <a:srgbClr val="0E419C"/>
                    </a:solidFill>
                  </a:rPr>
                  <a:t>A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 is a rule of G.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2000" dirty="0"/>
                  <a:t> is the set of variables A such that </a:t>
                </a:r>
                <a:r>
                  <a:rPr lang="en-US" altLang="zh-CN" sz="2000" dirty="0">
                    <a:solidFill>
                      <a:srgbClr val="0E419C"/>
                    </a:solidFill>
                  </a:rPr>
                  <a:t>A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en-US" altLang="zh-CN" sz="20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CN" sz="2000" i="1" dirty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groupChr>
                  </m:oMath>
                </a14:m>
                <a:r>
                  <a:rPr lang="en-US" altLang="zh-CN" sz="2000" dirty="0">
                    <a:solidFill>
                      <a:srgbClr val="0E419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000" b="0" i="1" dirty="0" smtClean="0">
                            <a:solidFill>
                              <a:srgbClr val="0E419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/>
                  <a:t> is a rule of G.</a:t>
                </a:r>
              </a:p>
              <a:p>
                <a:r>
                  <a:rPr lang="en-US" altLang="zh-CN" sz="2000" dirty="0"/>
                  <a:t>Compare at most n pairs of previously computed sets:</a:t>
                </a:r>
              </a:p>
              <a:p>
                <a:r>
                  <a:rPr lang="en-US" altLang="zh-CN" sz="20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000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+1]</m:t>
                        </m:r>
                      </m:sub>
                    </m:sSub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+2,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000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+2]</m:t>
                        </m:r>
                      </m:sub>
                    </m:sSub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+3,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000" dirty="0"/>
                  <a:t>), …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sub>
                    </m:sSub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altLang="zh-CN" sz="2000" dirty="0"/>
                  <a:t>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A4ABAA4-E329-4CA5-AB93-54A3FB4CF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27" y="1572623"/>
                <a:ext cx="7956018" cy="1428724"/>
              </a:xfrm>
              <a:prstGeom prst="rect">
                <a:avLst/>
              </a:prstGeom>
              <a:blipFill>
                <a:blip r:embed="rId4"/>
                <a:stretch>
                  <a:fillRect l="-797" t="-2632" b="-35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038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624A-5E4B-4D24-BE78-8345A8EC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3990A-171E-4AA2-9E3D-DD951680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Constituency Grammars</a:t>
            </a:r>
          </a:p>
          <a:p>
            <a:r>
              <a:rPr lang="en-US" altLang="zh-CN" dirty="0"/>
              <a:t>Constituency Parsing</a:t>
            </a:r>
          </a:p>
          <a:p>
            <a:pPr lvl="1"/>
            <a:r>
              <a:rPr lang="en-US" altLang="zh-CN" dirty="0"/>
              <a:t>Ambiguity</a:t>
            </a:r>
          </a:p>
          <a:p>
            <a:pPr lvl="1"/>
            <a:r>
              <a:rPr lang="en-US" altLang="zh-CN" dirty="0"/>
              <a:t>CKY Parsing</a:t>
            </a:r>
          </a:p>
          <a:p>
            <a:pPr lvl="2"/>
            <a:r>
              <a:rPr lang="en-US" altLang="zh-CN" dirty="0"/>
              <a:t>Convert to CNF grammar</a:t>
            </a:r>
          </a:p>
          <a:p>
            <a:pPr lvl="2"/>
            <a:r>
              <a:rPr lang="en-US" altLang="zh-CN" dirty="0"/>
              <a:t>Recognizer</a:t>
            </a:r>
          </a:p>
          <a:p>
            <a:r>
              <a:rPr lang="en-US" altLang="zh-CN" b="1" dirty="0"/>
              <a:t>Dependency Parsing</a:t>
            </a:r>
            <a:endParaRPr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71A318-CB77-41B5-9B45-98EEE0FA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7392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02E36-FBEB-4995-894A-F2C2A228D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Dependency Grammar and Dependency Structure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06C7B-CD24-43F4-B164-B9814B37D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16" y="1139009"/>
            <a:ext cx="10750884" cy="160299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400" dirty="0"/>
              <a:t>Dependency syntax postulates that syntactic structure consists of lexical items linked by binary asymmetric relations (“arrows”) called dependencies.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/>
              <a:t>Example sentence: </a:t>
            </a:r>
            <a:r>
              <a:rPr lang="zh-CN" altLang="en-US" sz="2000" dirty="0"/>
              <a:t>“</a:t>
            </a:r>
            <a:r>
              <a:rPr lang="en-US" altLang="zh-CN" sz="2000" dirty="0"/>
              <a:t>Bills on ports and immigration were submitted by Senator Brownback, Republican of Kansas.</a:t>
            </a:r>
            <a:r>
              <a:rPr lang="zh-CN" altLang="en-US" sz="2000" dirty="0"/>
              <a:t>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955652-B50C-407B-AF65-2488A928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85</a:t>
            </a:fld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34EFDB-C34E-4A31-9B26-6F3D1DB5D334}"/>
              </a:ext>
            </a:extLst>
          </p:cNvPr>
          <p:cNvGrpSpPr/>
          <p:nvPr/>
        </p:nvGrpSpPr>
        <p:grpSpPr>
          <a:xfrm>
            <a:off x="5651045" y="2135927"/>
            <a:ext cx="5871257" cy="4498299"/>
            <a:chOff x="1703906" y="2696378"/>
            <a:chExt cx="5545516" cy="4006047"/>
          </a:xfrm>
        </p:grpSpPr>
        <p:sp>
          <p:nvSpPr>
            <p:cNvPr id="8" name="Line 15">
              <a:extLst>
                <a:ext uri="{FF2B5EF4-FFF2-40B4-BE49-F238E27FC236}">
                  <a16:creationId xmlns:a16="http://schemas.microsoft.com/office/drawing/2014/main" id="{4B5627B2-3A3F-4811-804D-95087DAD0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2563" y="3051176"/>
              <a:ext cx="0" cy="622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16">
              <a:extLst>
                <a:ext uri="{FF2B5EF4-FFF2-40B4-BE49-F238E27FC236}">
                  <a16:creationId xmlns:a16="http://schemas.microsoft.com/office/drawing/2014/main" id="{A75F1A48-4D43-4C45-9F40-399EF97C8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4025" y="2696378"/>
              <a:ext cx="1444724" cy="41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</a:rPr>
                <a:t>submitted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 Box 17">
              <a:extLst>
                <a:ext uri="{FF2B5EF4-FFF2-40B4-BE49-F238E27FC236}">
                  <a16:creationId xmlns:a16="http://schemas.microsoft.com/office/drawing/2014/main" id="{D38B773D-EDAC-4A19-8E76-E75B9E9D3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848" y="3544103"/>
              <a:ext cx="675577" cy="41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</a:rPr>
                <a:t>Bills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18">
              <a:extLst>
                <a:ext uri="{FF2B5EF4-FFF2-40B4-BE49-F238E27FC236}">
                  <a16:creationId xmlns:a16="http://schemas.microsoft.com/office/drawing/2014/main" id="{606183D3-F497-49FA-8E1A-DC3306B463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3215" y="3559977"/>
              <a:ext cx="801244" cy="41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</a:rPr>
                <a:t>were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19">
              <a:extLst>
                <a:ext uri="{FF2B5EF4-FFF2-40B4-BE49-F238E27FC236}">
                  <a16:creationId xmlns:a16="http://schemas.microsoft.com/office/drawing/2014/main" id="{68E58E8B-475C-49D7-8607-AA0F63DD8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8751" y="4287054"/>
              <a:ext cx="1579475" cy="41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</a:rPr>
                <a:t>Brownback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Text Box 20">
              <a:extLst>
                <a:ext uri="{FF2B5EF4-FFF2-40B4-BE49-F238E27FC236}">
                  <a16:creationId xmlns:a16="http://schemas.microsoft.com/office/drawing/2014/main" id="{A86E905A-C541-439E-AC64-CBA1F0C39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1555" y="4972853"/>
              <a:ext cx="1253952" cy="41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</a:rPr>
                <a:t> Senator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 Box 21">
              <a:extLst>
                <a:ext uri="{FF2B5EF4-FFF2-40B4-BE49-F238E27FC236}">
                  <a16:creationId xmlns:a16="http://schemas.microsoft.com/office/drawing/2014/main" id="{3E6FFFD9-E8B5-4194-B0C8-EA3A26370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782" y="3096057"/>
              <a:ext cx="1228212" cy="35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nsubjpass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F8924D67-8704-4440-B83F-A8FE4DFCC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3914" y="3103994"/>
              <a:ext cx="1031383" cy="35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auxpass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 Box 23">
              <a:extLst>
                <a:ext uri="{FF2B5EF4-FFF2-40B4-BE49-F238E27FC236}">
                  <a16:creationId xmlns:a16="http://schemas.microsoft.com/office/drawing/2014/main" id="{DF5E03F3-5319-4567-9463-DD1EE74FD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2278" y="3054781"/>
              <a:ext cx="655894" cy="35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prep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24">
              <a:extLst>
                <a:ext uri="{FF2B5EF4-FFF2-40B4-BE49-F238E27FC236}">
                  <a16:creationId xmlns:a16="http://schemas.microsoft.com/office/drawing/2014/main" id="{D325F8A5-297E-449B-8419-26F94FC47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2331" y="4574019"/>
              <a:ext cx="443924" cy="35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ＭＳ Ｐゴシック" charset="0"/>
                </a:rPr>
                <a:t>nn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ＭＳ Ｐゴシック" charset="0"/>
              </a:endParaRPr>
            </a:p>
          </p:txBody>
        </p:sp>
        <p:sp>
          <p:nvSpPr>
            <p:cNvPr id="18" name="Line 29">
              <a:extLst>
                <a:ext uri="{FF2B5EF4-FFF2-40B4-BE49-F238E27FC236}">
                  <a16:creationId xmlns:a16="http://schemas.microsoft.com/office/drawing/2014/main" id="{3FF640AE-2777-4F9D-AA0A-F3300BE479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4463" y="3089276"/>
              <a:ext cx="927100" cy="533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30">
              <a:extLst>
                <a:ext uri="{FF2B5EF4-FFF2-40B4-BE49-F238E27FC236}">
                  <a16:creationId xmlns:a16="http://schemas.microsoft.com/office/drawing/2014/main" id="{88C3EA0A-3C9E-4DB8-BEAE-FECD1A7B20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8047" y="3081997"/>
              <a:ext cx="850900" cy="6223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550FFA23-A36C-422E-91A0-789400F12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763" y="5207001"/>
              <a:ext cx="1885950" cy="758825"/>
              <a:chOff x="969" y="2717"/>
              <a:chExt cx="1188" cy="478"/>
            </a:xfrm>
          </p:grpSpPr>
          <p:sp>
            <p:nvSpPr>
              <p:cNvPr id="45" name="Text Box 27">
                <a:extLst>
                  <a:ext uri="{FF2B5EF4-FFF2-40B4-BE49-F238E27FC236}">
                    <a16:creationId xmlns:a16="http://schemas.microsoft.com/office/drawing/2014/main" id="{614F20EF-3127-4932-849D-B67A1A13DD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9" y="2936"/>
                <a:ext cx="1068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</a:rPr>
                  <a:t>immigration</a:t>
                </a: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Text Box 28">
                <a:extLst>
                  <a:ext uri="{FF2B5EF4-FFF2-40B4-BE49-F238E27FC236}">
                    <a16:creationId xmlns:a16="http://schemas.microsoft.com/office/drawing/2014/main" id="{46D64CF8-1C14-403C-8862-6D2DDDC9B9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1" y="2717"/>
                <a:ext cx="391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ＭＳ Ｐゴシック" charset="0"/>
                  </a:rPr>
                  <a:t>conj</a:t>
                </a: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ＭＳ Ｐゴシック" charset="0"/>
                </a:endParaRPr>
              </a:p>
            </p:txBody>
          </p:sp>
          <p:sp>
            <p:nvSpPr>
              <p:cNvPr id="47" name="Line 33">
                <a:extLst>
                  <a:ext uri="{FF2B5EF4-FFF2-40B4-BE49-F238E27FC236}">
                    <a16:creationId xmlns:a16="http://schemas.microsoft.com/office/drawing/2014/main" id="{D84E10C8-84EC-415A-830A-F421EC796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9" y="2759"/>
                <a:ext cx="256" cy="24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1" name="Text Box 26">
              <a:extLst>
                <a:ext uri="{FF2B5EF4-FFF2-40B4-BE49-F238E27FC236}">
                  <a16:creationId xmlns:a16="http://schemas.microsoft.com/office/drawing/2014/main" id="{D12154CF-348A-401E-A182-0853465F81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19293" y="3547278"/>
              <a:ext cx="480263" cy="41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</a:rPr>
                <a:t>by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36">
              <a:extLst>
                <a:ext uri="{FF2B5EF4-FFF2-40B4-BE49-F238E27FC236}">
                  <a16:creationId xmlns:a16="http://schemas.microsoft.com/office/drawing/2014/main" id="{B1E06D59-2727-4B07-9950-932654036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8163" y="3965576"/>
              <a:ext cx="0" cy="3937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 Box 37">
              <a:extLst>
                <a:ext uri="{FF2B5EF4-FFF2-40B4-BE49-F238E27FC236}">
                  <a16:creationId xmlns:a16="http://schemas.microsoft.com/office/drawing/2014/main" id="{A2C5C3EA-7D88-436E-96D4-6433FC5CF4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7042" y="5169331"/>
              <a:ext cx="398502" cy="35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ＭＳ Ｐゴシック" charset="0"/>
                </a:rPr>
                <a:t>cc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ＭＳ Ｐゴシック" charset="0"/>
              </a:endParaRPr>
            </a:p>
          </p:txBody>
        </p:sp>
        <p:sp>
          <p:nvSpPr>
            <p:cNvPr id="24" name="Line 38">
              <a:extLst>
                <a:ext uri="{FF2B5EF4-FFF2-40B4-BE49-F238E27FC236}">
                  <a16:creationId xmlns:a16="http://schemas.microsoft.com/office/drawing/2014/main" id="{F4FF6186-2672-42A6-8DED-6A6A209681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74863" y="5286376"/>
              <a:ext cx="406400" cy="384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 Box 40">
              <a:extLst>
                <a:ext uri="{FF2B5EF4-FFF2-40B4-BE49-F238E27FC236}">
                  <a16:creationId xmlns:a16="http://schemas.microsoft.com/office/drawing/2014/main" id="{981560FF-7C19-40AD-9F53-A4954EDF94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906" y="5553878"/>
              <a:ext cx="649838" cy="41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</a:rPr>
                <a:t>and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41">
              <a:extLst>
                <a:ext uri="{FF2B5EF4-FFF2-40B4-BE49-F238E27FC236}">
                  <a16:creationId xmlns:a16="http://schemas.microsoft.com/office/drawing/2014/main" id="{B47E6878-E1EB-4BCD-92BD-206ACA22F2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35563" y="4676776"/>
              <a:ext cx="406400" cy="384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43">
              <a:extLst>
                <a:ext uri="{FF2B5EF4-FFF2-40B4-BE49-F238E27FC236}">
                  <a16:creationId xmlns:a16="http://schemas.microsoft.com/office/drawing/2014/main" id="{0C91A502-0551-4D13-8E49-4F7E8E6E1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0863" y="4676776"/>
              <a:ext cx="406400" cy="3841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8" name="Group 51">
              <a:extLst>
                <a:ext uri="{FF2B5EF4-FFF2-40B4-BE49-F238E27FC236}">
                  <a16:creationId xmlns:a16="http://schemas.microsoft.com/office/drawing/2014/main" id="{211AF4D3-4301-4E60-9A01-3814CC0AD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6900" y="3873500"/>
              <a:ext cx="1143000" cy="1419225"/>
              <a:chOff x="438" y="1877"/>
              <a:chExt cx="720" cy="894"/>
            </a:xfrm>
          </p:grpSpPr>
          <p:sp>
            <p:nvSpPr>
              <p:cNvPr id="39" name="Text Box 34">
                <a:extLst>
                  <a:ext uri="{FF2B5EF4-FFF2-40B4-BE49-F238E27FC236}">
                    <a16:creationId xmlns:a16="http://schemas.microsoft.com/office/drawing/2014/main" id="{D84EDCCC-E1B2-4BE8-B05D-D1D18A7B4E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" y="2512"/>
                <a:ext cx="519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</a:rPr>
                  <a:t>ports</a:t>
                </a: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Text Box 25">
                <a:extLst>
                  <a:ext uri="{FF2B5EF4-FFF2-40B4-BE49-F238E27FC236}">
                    <a16:creationId xmlns:a16="http://schemas.microsoft.com/office/drawing/2014/main" id="{6FB5C5B7-A2D1-4FF1-90F9-0B84082F75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2" y="2277"/>
                <a:ext cx="404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ＭＳ Ｐゴシック" charset="0"/>
                  </a:rPr>
                  <a:t>pobj</a:t>
                </a: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ＭＳ Ｐゴシック" charset="0"/>
                </a:endParaRPr>
              </a:p>
            </p:txBody>
          </p:sp>
          <p:sp>
            <p:nvSpPr>
              <p:cNvPr id="41" name="Text Box 45">
                <a:extLst>
                  <a:ext uri="{FF2B5EF4-FFF2-40B4-BE49-F238E27FC236}">
                    <a16:creationId xmlns:a16="http://schemas.microsoft.com/office/drawing/2014/main" id="{B4994233-BA65-438C-AC78-7227B12FE2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" y="1877"/>
                <a:ext cx="413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ＭＳ Ｐゴシック" charset="0"/>
                  </a:rPr>
                  <a:t>prep</a:t>
                </a: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ＭＳ Ｐゴシック" charset="0"/>
                </a:endParaRPr>
              </a:p>
            </p:txBody>
          </p:sp>
          <p:sp>
            <p:nvSpPr>
              <p:cNvPr id="42" name="Text Box 46">
                <a:extLst>
                  <a:ext uri="{FF2B5EF4-FFF2-40B4-BE49-F238E27FC236}">
                    <a16:creationId xmlns:a16="http://schemas.microsoft.com/office/drawing/2014/main" id="{CEFB7FE3-C777-472C-8BE8-9A5019BA5A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7" y="2088"/>
                <a:ext cx="311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</a:rPr>
                  <a:t>on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Line 47">
                <a:extLst>
                  <a:ext uri="{FF2B5EF4-FFF2-40B4-BE49-F238E27FC236}">
                    <a16:creationId xmlns:a16="http://schemas.microsoft.com/office/drawing/2014/main" id="{6066443D-FB03-4721-9EF6-8016B6C38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5" y="19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Line 48">
                <a:extLst>
                  <a:ext uri="{FF2B5EF4-FFF2-40B4-BE49-F238E27FC236}">
                    <a16:creationId xmlns:a16="http://schemas.microsoft.com/office/drawing/2014/main" id="{3E713098-05C1-4464-BE93-21C073675D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5" y="23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9" name="Text Box 49">
              <a:extLst>
                <a:ext uri="{FF2B5EF4-FFF2-40B4-BE49-F238E27FC236}">
                  <a16:creationId xmlns:a16="http://schemas.microsoft.com/office/drawing/2014/main" id="{19B9DA85-5D77-4D36-A1E6-ADDEC1E648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3536" y="3886633"/>
              <a:ext cx="640753" cy="35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ＭＳ Ｐゴシック" charset="0"/>
                </a:rPr>
                <a:t>pobj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ＭＳ Ｐゴシック" charset="0"/>
              </a:endParaRPr>
            </a:p>
          </p:txBody>
        </p:sp>
        <p:sp>
          <p:nvSpPr>
            <p:cNvPr id="30" name="Text Box 50">
              <a:extLst>
                <a:ext uri="{FF2B5EF4-FFF2-40B4-BE49-F238E27FC236}">
                  <a16:creationId xmlns:a16="http://schemas.microsoft.com/office/drawing/2014/main" id="{074627BC-D2C4-4D4D-B01E-0DDF62C660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6003" y="4990316"/>
              <a:ext cx="1573419" cy="411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</a:rPr>
                <a:t>Republican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1" name="Group 52">
              <a:extLst>
                <a:ext uri="{FF2B5EF4-FFF2-40B4-BE49-F238E27FC236}">
                  <a16:creationId xmlns:a16="http://schemas.microsoft.com/office/drawing/2014/main" id="{F8905A8B-F259-42D0-8F62-EEB8FB81A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7913" y="5283200"/>
              <a:ext cx="1286316" cy="1419225"/>
              <a:chOff x="446" y="1877"/>
              <a:chExt cx="779" cy="894"/>
            </a:xfrm>
          </p:grpSpPr>
          <p:sp>
            <p:nvSpPr>
              <p:cNvPr id="33" name="Text Box 53">
                <a:extLst>
                  <a:ext uri="{FF2B5EF4-FFF2-40B4-BE49-F238E27FC236}">
                    <a16:creationId xmlns:a16="http://schemas.microsoft.com/office/drawing/2014/main" id="{D756800D-A161-48D3-81A7-47B6FBC5F6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5" y="2512"/>
                <a:ext cx="650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</a:rPr>
                  <a:t>Kansas</a:t>
                </a: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Text Box 54">
                <a:extLst>
                  <a:ext uri="{FF2B5EF4-FFF2-40B4-BE49-F238E27FC236}">
                    <a16:creationId xmlns:a16="http://schemas.microsoft.com/office/drawing/2014/main" id="{E29D00C3-6D00-4C01-9672-474AF392A0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9" y="2277"/>
                <a:ext cx="388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ＭＳ Ｐゴシック" charset="0"/>
                  </a:rPr>
                  <a:t>pobj</a:t>
                </a: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ＭＳ Ｐゴシック" charset="0"/>
                </a:endParaRPr>
              </a:p>
            </p:txBody>
          </p:sp>
          <p:sp>
            <p:nvSpPr>
              <p:cNvPr id="35" name="Text Box 55">
                <a:extLst>
                  <a:ext uri="{FF2B5EF4-FFF2-40B4-BE49-F238E27FC236}">
                    <a16:creationId xmlns:a16="http://schemas.microsoft.com/office/drawing/2014/main" id="{F56A6D2E-7858-4224-A365-33405BE7EC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" y="1877"/>
                <a:ext cx="397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ＭＳ Ｐゴシック" charset="0"/>
                  </a:rPr>
                  <a:t>prep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ＭＳ Ｐゴシック" charset="0"/>
                </a:endParaRPr>
              </a:p>
            </p:txBody>
          </p:sp>
          <p:sp>
            <p:nvSpPr>
              <p:cNvPr id="36" name="Text Box 56">
                <a:extLst>
                  <a:ext uri="{FF2B5EF4-FFF2-40B4-BE49-F238E27FC236}">
                    <a16:creationId xmlns:a16="http://schemas.microsoft.com/office/drawing/2014/main" id="{05F7E977-EC56-4A4C-AD1C-3AC093A2CC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3" y="2088"/>
                <a:ext cx="257" cy="2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66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</a:rPr>
                  <a:t>of</a:t>
                </a: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EDC6083-991D-4601-B495-93C0F6357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5" y="19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1F7B4A6C-E3E3-4330-817E-36F3AFAF3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5" y="2311"/>
                <a:ext cx="0" cy="2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2" name="Text Box 59">
              <a:extLst>
                <a:ext uri="{FF2B5EF4-FFF2-40B4-BE49-F238E27FC236}">
                  <a16:creationId xmlns:a16="http://schemas.microsoft.com/office/drawing/2014/main" id="{760C24AD-14B4-4ABF-A84C-26E377CA5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7755" y="4559731"/>
              <a:ext cx="807301" cy="356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ＭＳ Ｐゴシック" charset="0"/>
                </a:rPr>
                <a:t>appos</a:t>
              </a: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ＭＳ Ｐゴシック" charset="0"/>
              </a:endParaRPr>
            </a:p>
          </p:txBody>
        </p:sp>
      </p:grpSp>
      <p:sp>
        <p:nvSpPr>
          <p:cNvPr id="48" name="Text Placeholder 91">
            <a:extLst>
              <a:ext uri="{FF2B5EF4-FFF2-40B4-BE49-F238E27FC236}">
                <a16:creationId xmlns:a16="http://schemas.microsoft.com/office/drawing/2014/main" id="{4CBA175C-77D1-46FE-9C43-EBE400B24D10}"/>
              </a:ext>
            </a:extLst>
          </p:cNvPr>
          <p:cNvSpPr txBox="1">
            <a:spLocks/>
          </p:cNvSpPr>
          <p:nvPr/>
        </p:nvSpPr>
        <p:spPr>
          <a:xfrm>
            <a:off x="931631" y="2894945"/>
            <a:ext cx="4672353" cy="3633585"/>
          </a:xfrm>
          <a:prstGeom prst="rect">
            <a:avLst/>
          </a:prstGeom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/>
              <a:t>The arrow connects a </a:t>
            </a:r>
            <a:r>
              <a:rPr lang="en-US" dirty="0">
                <a:solidFill>
                  <a:srgbClr val="0E419C"/>
                </a:solidFill>
              </a:rPr>
              <a:t>head</a:t>
            </a:r>
            <a:r>
              <a:rPr lang="en-US" dirty="0"/>
              <a:t> (governor, superior, regent) with a </a:t>
            </a:r>
            <a:r>
              <a:rPr lang="en-US" dirty="0">
                <a:solidFill>
                  <a:srgbClr val="FF0000"/>
                </a:solidFill>
              </a:rPr>
              <a:t>dependent</a:t>
            </a:r>
            <a:r>
              <a:rPr lang="en-US" dirty="0"/>
              <a:t> (modifier, inferior, subordinate)</a:t>
            </a:r>
          </a:p>
          <a:p>
            <a:pPr marL="0" indent="0">
              <a:buFont typeface="Arial" charset="0"/>
              <a:buNone/>
            </a:pPr>
            <a:endParaRPr lang="en-US" dirty="0"/>
          </a:p>
          <a:p>
            <a:pPr marL="0" indent="0">
              <a:buFont typeface="Arial" charset="0"/>
              <a:buNone/>
            </a:pPr>
            <a:r>
              <a:rPr lang="en-US" dirty="0"/>
              <a:t>Usually, dependencies form a tree (connected, acyclic, single-head)</a:t>
            </a:r>
          </a:p>
        </p:txBody>
      </p:sp>
    </p:spTree>
    <p:extLst>
      <p:ext uri="{BB962C8B-B14F-4D97-AF65-F5344CB8AC3E}">
        <p14:creationId xmlns:p14="http://schemas.microsoft.com/office/powerpoint/2010/main" val="4592500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B95DD-82DC-4E50-A950-7F366FFB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of Dependency Parsing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CABB3E-4E6A-4E42-BEBF-20B496E847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641" y="908787"/>
                <a:ext cx="11304511" cy="605790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Dynamic programming (like in the CKY algorithm)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You can do it similarly to lexicalized PCFG parsing: an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 algorithm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Eisner (1996) gives a clever algorithm that reduces the complexity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, by producing parse items with heads at the ends rather than in the middle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Graph algorithms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You create a Maximum Spanning Tree for a sentence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McDonald et al.’s (2005) MSTParser scores dependencies independently using a ML classifier (he uses MIRA, for online learning, but it could be MaxEnt)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Constraint Satisfaction 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Edges are eliminated that don’t satisfy hard constraints. Karlsson (1990), etc.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Deterministic parsing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Greedy choice of attachments guided by machine learning classifiers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MaltParser (Nivre et al. 2008)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CABB3E-4E6A-4E42-BEBF-20B496E84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641" y="908787"/>
                <a:ext cx="11304511" cy="6057900"/>
              </a:xfrm>
              <a:blipFill>
                <a:blip r:embed="rId3"/>
                <a:stretch>
                  <a:fillRect l="-898" t="-1046" r="-1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F1FC8F-BE76-479A-910D-2BD69E6E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515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14023-5B26-433D-A10B-5920D6B7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B7E7FF-77E7-4627-90BF-8424BF711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[1] The CKY algorithm, </a:t>
            </a:r>
            <a:r>
              <a:rPr lang="en-US" altLang="zh-CN" sz="2400" dirty="0">
                <a:hlinkClick r:id="rId2"/>
              </a:rPr>
              <a:t>https://www.cs.ucdavis.edu/~rogaway/classes/120/winter12/CYK.pdf</a:t>
            </a:r>
            <a:r>
              <a:rPr lang="en-US" altLang="zh-CN" sz="2400" dirty="0"/>
              <a:t> 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70E9EB-1B2E-4505-B139-17D0F44B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7144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F198-EDB3-A641-84D6-6F9F5C26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89F7-778A-4A41-AF5D-B38EE7F03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learned</a:t>
            </a:r>
          </a:p>
          <a:p>
            <a:pPr lvl="1"/>
            <a:r>
              <a:rPr lang="en-US" altLang="zh-CN" dirty="0"/>
              <a:t>Syntactic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</a:p>
          <a:p>
            <a:pPr lvl="1"/>
            <a:r>
              <a:rPr lang="en-US" altLang="zh-CN" dirty="0"/>
              <a:t>Constituency</a:t>
            </a:r>
            <a:r>
              <a:rPr lang="zh-CN" altLang="en-US" dirty="0"/>
              <a:t> </a:t>
            </a:r>
            <a:r>
              <a:rPr lang="en-US" altLang="zh-CN" dirty="0"/>
              <a:t>parsing</a:t>
            </a:r>
          </a:p>
          <a:p>
            <a:pPr lvl="1"/>
            <a:r>
              <a:rPr lang="en-US" altLang="zh-CN" dirty="0"/>
              <a:t>Context-free</a:t>
            </a:r>
            <a:r>
              <a:rPr lang="zh-CN" altLang="en-US" dirty="0"/>
              <a:t> </a:t>
            </a:r>
            <a:r>
              <a:rPr lang="en-US" altLang="zh-CN" dirty="0"/>
              <a:t>grammars</a:t>
            </a:r>
          </a:p>
          <a:p>
            <a:pPr lvl="1"/>
            <a:r>
              <a:rPr lang="en-US" altLang="zh-CN" dirty="0"/>
              <a:t>CKY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recognizer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0FE7F-275E-184E-9C67-D77433CA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0079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302A-D0A9-2547-9AF4-D7BB29A3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words to concepts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F66C-D31B-D64B-A737-49A582DB1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Linking terms to synonyms to obtain a higher level of abstraction</a:t>
            </a:r>
          </a:p>
          <a:p>
            <a:r>
              <a:rPr lang="en-US" dirty="0"/>
              <a:t>Word-sense disambiguation + WordNet + Multilingual Central Repository + </a:t>
            </a:r>
            <a:r>
              <a:rPr lang="en-US" dirty="0" err="1"/>
              <a:t>Framenet</a:t>
            </a:r>
            <a:r>
              <a:rPr lang="en-US" dirty="0"/>
              <a:t> + </a:t>
            </a:r>
            <a:r>
              <a:rPr lang="en-US" dirty="0" err="1"/>
              <a:t>PropBank</a:t>
            </a:r>
            <a:endParaRPr lang="en-US" dirty="0"/>
          </a:p>
          <a:p>
            <a:r>
              <a:rPr lang="en-US" dirty="0"/>
              <a:t>Stop, quit, leave, relinquish, bow out -&gt; all linked to the concept </a:t>
            </a:r>
            <a:r>
              <a:rPr lang="en-US" dirty="0" err="1"/>
              <a:t>wn:leave_office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B603-E583-5042-A6C3-36647F9A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91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916B7-E46D-478E-B21D-E312829C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Context-free grammar (CFG)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ECAA40-DDFA-4044-8EBF-DA0286B92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99" y="1005839"/>
            <a:ext cx="10158234" cy="5610827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b="1" dirty="0">
                <a:solidFill>
                  <a:srgbClr val="0E419C"/>
                </a:solidFill>
              </a:rPr>
              <a:t>Context-free grammar</a:t>
            </a:r>
            <a:r>
              <a:rPr lang="en-US" altLang="zh-CN" dirty="0"/>
              <a:t> consists of a set of </a:t>
            </a:r>
            <a:r>
              <a:rPr lang="en-US" altLang="zh-CN" dirty="0">
                <a:solidFill>
                  <a:srgbClr val="0E419C"/>
                </a:solidFill>
              </a:rPr>
              <a:t>rules</a:t>
            </a:r>
            <a:r>
              <a:rPr lang="en-US" altLang="zh-CN" dirty="0"/>
              <a:t>, each of which expresses the ways that symbols of the language can be grouped and ordered together, and a </a:t>
            </a:r>
            <a:r>
              <a:rPr lang="en-US" altLang="zh-CN" dirty="0">
                <a:solidFill>
                  <a:schemeClr val="accent1"/>
                </a:solidFill>
              </a:rPr>
              <a:t>lexicon</a:t>
            </a:r>
            <a:r>
              <a:rPr lang="en-US" altLang="zh-CN" dirty="0"/>
              <a:t> of words and symbols.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Example: NP (or noun phrase) can be composed of either a </a:t>
            </a:r>
            <a:r>
              <a:rPr lang="en-US" altLang="zh-CN" dirty="0">
                <a:solidFill>
                  <a:schemeClr val="accent1"/>
                </a:solidFill>
              </a:rPr>
              <a:t>ProperNoun</a:t>
            </a:r>
            <a:r>
              <a:rPr lang="en-US" altLang="zh-CN" dirty="0"/>
              <a:t> or a </a:t>
            </a:r>
            <a:r>
              <a:rPr lang="en-US" altLang="zh-CN" dirty="0">
                <a:solidFill>
                  <a:schemeClr val="accent1"/>
                </a:solidFill>
              </a:rPr>
              <a:t>determiner</a:t>
            </a:r>
            <a:r>
              <a:rPr lang="en-US" altLang="zh-CN" dirty="0"/>
              <a:t> (Det) followed by a </a:t>
            </a:r>
            <a:r>
              <a:rPr lang="en-US" altLang="zh-CN" dirty="0">
                <a:solidFill>
                  <a:schemeClr val="accent1"/>
                </a:solidFill>
              </a:rPr>
              <a:t>Nominal</a:t>
            </a:r>
            <a:r>
              <a:rPr lang="en-US" altLang="zh-CN" dirty="0"/>
              <a:t>; a Nominal in turn can consist of one or more Nouns. We can define rules, say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NP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ProperNoun,	NP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Det Nominal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Nominal → Noun | Nominal Noun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Det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a,	Det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en-US" altLang="zh-CN" dirty="0"/>
              <a:t> the,	Noun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flight</a:t>
            </a:r>
            <a:endParaRPr lang="en-US" altLang="zh-CN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B41ACC-636B-4665-874F-2284DA11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45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8605F-FAC1-B042-A895-B52C8F6C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Extraction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5F45-030C-424A-AC3A-05DCA5A8A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6" y="1108433"/>
            <a:ext cx="8818980" cy="3511693"/>
          </a:xfrm>
        </p:spPr>
        <p:txBody>
          <a:bodyPr lIns="90000">
            <a:noAutofit/>
          </a:bodyPr>
          <a:lstStyle/>
          <a:p>
            <a:r>
              <a:rPr lang="en-US" dirty="0"/>
              <a:t>Event Extraction is the task of recognizing and classifying mentions of ‘things that happen’ in text</a:t>
            </a:r>
          </a:p>
          <a:p>
            <a:r>
              <a:rPr lang="en-US" dirty="0"/>
              <a:t>Events are multifaceted: they take place at a certain time and place and have participants involved</a:t>
            </a:r>
          </a:p>
          <a:p>
            <a:r>
              <a:rPr lang="en-US" dirty="0"/>
              <a:t>By recognizing participants, times and places, we can generate event descriptions and compare events.</a:t>
            </a:r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8AFE3-8BF2-1D4D-8FEF-BCEA01BEC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38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ahoma">
      <a:majorFont>
        <a:latin typeface="Tahoma"/>
        <a:ea typeface="Tahoma"/>
        <a:cs typeface=""/>
      </a:majorFont>
      <a:minorFont>
        <a:latin typeface="Tahoma"/>
        <a:ea typeface="Tahom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0</TotalTime>
  <Words>10038</Words>
  <Application>Microsoft Macintosh PowerPoint</Application>
  <PresentationFormat>Widescreen</PresentationFormat>
  <Paragraphs>1466</Paragraphs>
  <Slides>90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-apple-system</vt:lpstr>
      <vt:lpstr>等线</vt:lpstr>
      <vt:lpstr>Söhne</vt:lpstr>
      <vt:lpstr>Arial</vt:lpstr>
      <vt:lpstr>Cambria Math</vt:lpstr>
      <vt:lpstr>Georgia</vt:lpstr>
      <vt:lpstr>Roboto</vt:lpstr>
      <vt:lpstr>Tahoma</vt:lpstr>
      <vt:lpstr>Office 主题​​</vt:lpstr>
      <vt:lpstr>Lecture 13 – Syntactic parsing</vt:lpstr>
      <vt:lpstr>Outline</vt:lpstr>
      <vt:lpstr>What is constituency?</vt:lpstr>
      <vt:lpstr>How do we know what is a constituent?</vt:lpstr>
      <vt:lpstr>How do we know what is a constituent?</vt:lpstr>
      <vt:lpstr>What is parsing?</vt:lpstr>
      <vt:lpstr>Outline</vt:lpstr>
      <vt:lpstr>Context-free grammar (CFG)</vt:lpstr>
      <vt:lpstr>Context-free grammar (CFG)</vt:lpstr>
      <vt:lpstr>Rules, Symbols, and Arrow</vt:lpstr>
      <vt:lpstr>A CFG is a generator</vt:lpstr>
      <vt:lpstr>A derivation as a parse tree</vt:lpstr>
      <vt:lpstr>A derivation of a sentence - parse tree</vt:lpstr>
      <vt:lpstr>A derivation of a sentence</vt:lpstr>
      <vt:lpstr>Grammar rules</vt:lpstr>
      <vt:lpstr>Grammar rules - Lexicon</vt:lpstr>
      <vt:lpstr>Example rules in English grammar</vt:lpstr>
      <vt:lpstr>Rules of Phrases</vt:lpstr>
      <vt:lpstr>A parse tree as a bracketed notation</vt:lpstr>
      <vt:lpstr>How to get a bracketed notation ?</vt:lpstr>
      <vt:lpstr>Formal definition of CFG</vt:lpstr>
      <vt:lpstr>Formal definition of CFG</vt:lpstr>
      <vt:lpstr>Context-sensitive grammar</vt:lpstr>
      <vt:lpstr>Grammar equivalence and normal form</vt:lpstr>
      <vt:lpstr>Penn Treebank</vt:lpstr>
      <vt:lpstr>Penn Treebank - Example</vt:lpstr>
      <vt:lpstr>Outline</vt:lpstr>
      <vt:lpstr>A joke</vt:lpstr>
      <vt:lpstr>Two parse trees for an ambiguous sentence</vt:lpstr>
      <vt:lpstr>Many parses</vt:lpstr>
      <vt:lpstr>Structural Ambiguity - Attachment ambiguity</vt:lpstr>
      <vt:lpstr>Structural Ambiguity - Coordination ambiguity</vt:lpstr>
      <vt:lpstr>Outline</vt:lpstr>
      <vt:lpstr>CKY Parsing</vt:lpstr>
      <vt:lpstr>Applications of CKY algorithm</vt:lpstr>
      <vt:lpstr>CKY Parsing</vt:lpstr>
      <vt:lpstr>Outline</vt:lpstr>
      <vt:lpstr>CNF grammar</vt:lpstr>
      <vt:lpstr>1) Dealing with rules like A → aB</vt:lpstr>
      <vt:lpstr>2) Dealing with rules like A → B </vt:lpstr>
      <vt:lpstr>3) Dealing with rules like A → BCD</vt:lpstr>
      <vt:lpstr>Before and after binarization</vt:lpstr>
      <vt:lpstr>Entire conversion process</vt:lpstr>
      <vt:lpstr>Real example: miniature English grammar</vt:lpstr>
      <vt:lpstr>1) Copy all conforming rules</vt:lpstr>
      <vt:lpstr>2) Convert terminals</vt:lpstr>
      <vt:lpstr>3) Convert unit rules</vt:lpstr>
      <vt:lpstr>4) Make all rules binary</vt:lpstr>
      <vt:lpstr>Final rules</vt:lpstr>
      <vt:lpstr>Outline</vt:lpstr>
      <vt:lpstr>Structure of w and parse tree recognizer</vt:lpstr>
      <vt:lpstr>CKY Recognition</vt:lpstr>
      <vt:lpstr>CKY Algorithm: Intuition </vt:lpstr>
      <vt:lpstr>Construct a Triangular Table</vt:lpstr>
      <vt:lpstr>Construct a Triangular Table</vt:lpstr>
      <vt:lpstr>Example CYK Algorithm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Constructing The Triangular Table</vt:lpstr>
      <vt:lpstr>Final Triangular Table </vt:lpstr>
      <vt:lpstr>Dynamic example</vt:lpstr>
      <vt:lpstr>Theorem</vt:lpstr>
      <vt:lpstr>PCFG</vt:lpstr>
      <vt:lpstr>Neural-based method</vt:lpstr>
      <vt:lpstr>Quiz (15 minutes)</vt:lpstr>
      <vt:lpstr>Outline</vt:lpstr>
      <vt:lpstr>Dependency Grammar and Dependency Structure</vt:lpstr>
      <vt:lpstr>Methods of Dependency Parsing</vt:lpstr>
      <vt:lpstr>References</vt:lpstr>
      <vt:lpstr>Summary</vt:lpstr>
      <vt:lpstr>From words to concepts</vt:lpstr>
      <vt:lpstr>Event Extraction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2023-02-22T16:32:21Z</dcterms:created>
  <dcterms:modified xsi:type="dcterms:W3CDTF">2023-05-31T09:29:33Z</dcterms:modified>
</cp:coreProperties>
</file>